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3"/>
  </p:notesMasterIdLst>
  <p:handoutMasterIdLst>
    <p:handoutMasterId r:id="rId24"/>
  </p:handoutMasterIdLst>
  <p:sldIdLst>
    <p:sldId id="256" r:id="rId2"/>
    <p:sldId id="279" r:id="rId3"/>
    <p:sldId id="277" r:id="rId4"/>
    <p:sldId id="264" r:id="rId5"/>
    <p:sldId id="258" r:id="rId6"/>
    <p:sldId id="266" r:id="rId7"/>
    <p:sldId id="260" r:id="rId8"/>
    <p:sldId id="265" r:id="rId9"/>
    <p:sldId id="267" r:id="rId10"/>
    <p:sldId id="262" r:id="rId11"/>
    <p:sldId id="268" r:id="rId12"/>
    <p:sldId id="273" r:id="rId13"/>
    <p:sldId id="271" r:id="rId14"/>
    <p:sldId id="272" r:id="rId15"/>
    <p:sldId id="269" r:id="rId16"/>
    <p:sldId id="274" r:id="rId17"/>
    <p:sldId id="270" r:id="rId18"/>
    <p:sldId id="275" r:id="rId19"/>
    <p:sldId id="280" r:id="rId20"/>
    <p:sldId id="276"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77" autoAdjust="0"/>
  </p:normalViewPr>
  <p:slideViewPr>
    <p:cSldViewPr>
      <p:cViewPr varScale="1">
        <p:scale>
          <a:sx n="78" d="100"/>
          <a:sy n="78" d="100"/>
        </p:scale>
        <p:origin x="-1134" y="-102"/>
      </p:cViewPr>
      <p:guideLst>
        <p:guide orient="horz" pos="2160"/>
        <p:guide pos="2880"/>
      </p:guideLst>
    </p:cSldViewPr>
  </p:slideViewPr>
  <p:outlineViewPr>
    <p:cViewPr>
      <p:scale>
        <a:sx n="33" d="100"/>
        <a:sy n="33" d="100"/>
      </p:scale>
      <p:origin x="0" y="1101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3D822B-1A03-402F-8315-2325AAA3472B}" type="datetimeFigureOut">
              <a:rPr lang="en-US" smtClean="0"/>
              <a:pPr/>
              <a:t>12/1/2011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4B353A-2C34-4308-9E41-947621BFD01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30A28-69B0-42EE-A7EF-6CCD40F27562}" type="datetimeFigureOut">
              <a:rPr lang="en-US" smtClean="0"/>
              <a:pPr/>
              <a:t>12/1/2011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3A23E-08AE-48A7-B84A-6544B578F16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 age groups</a:t>
            </a:r>
            <a:r>
              <a:rPr lang="en-US" baseline="0" dirty="0" smtClean="0"/>
              <a:t> of adolescents; all different in their needs and environment</a:t>
            </a:r>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OJJDP has been involved in reentry since the late 1980’s.  </a:t>
            </a:r>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IAP has set the foundation for all the reentry initiatives that have followed, including</a:t>
            </a:r>
            <a:r>
              <a:rPr lang="en-US" baseline="0" dirty="0" smtClean="0"/>
              <a:t> the SCA.</a:t>
            </a:r>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Started in the</a:t>
            </a:r>
            <a:r>
              <a:rPr lang="en-US" baseline="0" dirty="0" smtClean="0"/>
              <a:t> early 1990’s as a literature review and design of a new model to transition youth back to the community</a:t>
            </a:r>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CB8CD1-9482-4D32-AE31-EEDB8F4B1F83}" type="slidenum">
              <a:rPr lang="en-US" smtClean="0">
                <a:latin typeface="Arial" pitchFamily="34" charset="0"/>
                <a:ea typeface="ＭＳ Ｐゴシック"/>
                <a:cs typeface="ＭＳ Ｐゴシック"/>
              </a:rPr>
              <a:pPr fontAlgn="base">
                <a:spcBef>
                  <a:spcPct val="0"/>
                </a:spcBef>
                <a:spcAft>
                  <a:spcPct val="0"/>
                </a:spcAft>
              </a:pPr>
              <a:t>7</a:t>
            </a:fld>
            <a:endParaRPr lang="en-US" dirty="0" smtClean="0">
              <a:latin typeface="Arial" pitchFamily="34" charset="0"/>
              <a:ea typeface="ＭＳ Ｐゴシック"/>
              <a:cs typeface="ＭＳ Ｐゴシック"/>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latin typeface="Arial" pitchFamily="34"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89305A-F2A9-4CE2-8378-A7D904CFFD38}" type="slidenum">
              <a:rPr lang="en-US" smtClean="0">
                <a:latin typeface="Arial" pitchFamily="34" charset="0"/>
                <a:ea typeface="ＭＳ Ｐゴシック"/>
                <a:cs typeface="ＭＳ Ｐゴシック"/>
              </a:rPr>
              <a:pPr fontAlgn="base">
                <a:spcBef>
                  <a:spcPct val="0"/>
                </a:spcBef>
                <a:spcAft>
                  <a:spcPct val="0"/>
                </a:spcAft>
              </a:pPr>
              <a:t>10</a:t>
            </a:fld>
            <a:endParaRPr lang="en-US" dirty="0" smtClean="0">
              <a:latin typeface="Arial" pitchFamily="34" charset="0"/>
              <a:ea typeface="ＭＳ Ｐゴシック"/>
              <a:cs typeface="ＭＳ Ｐゴシック"/>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pitchFamily="34" charset="0"/>
                <a:ea typeface="ＭＳ Ｐゴシック"/>
                <a:cs typeface="ＭＳ Ｐゴシック"/>
              </a:rPr>
              <a:t>Continuity of Care – orderly</a:t>
            </a:r>
            <a:r>
              <a:rPr lang="en-US" baseline="0" dirty="0" smtClean="0">
                <a:latin typeface="Arial" pitchFamily="34" charset="0"/>
                <a:ea typeface="ＭＳ Ｐゴシック"/>
                <a:cs typeface="ＭＳ Ｐゴシック"/>
              </a:rPr>
              <a:t> sequenced process in which each step is linked to both the preceding and successive steps. </a:t>
            </a:r>
          </a:p>
          <a:p>
            <a:pPr eaLnBrk="1" hangingPunct="1"/>
            <a:endParaRPr lang="en-US" baseline="0" dirty="0" smtClean="0">
              <a:latin typeface="Arial" pitchFamily="34" charset="0"/>
              <a:ea typeface="ＭＳ Ｐゴシック"/>
              <a:cs typeface="ＭＳ Ｐゴシック"/>
            </a:endParaRPr>
          </a:p>
          <a:p>
            <a:pPr eaLnBrk="1" hangingPunct="1"/>
            <a:r>
              <a:rPr lang="en-US" dirty="0" smtClean="0">
                <a:latin typeface="Arial" pitchFamily="34" charset="0"/>
                <a:ea typeface="ＭＳ Ｐゴシック"/>
                <a:cs typeface="ＭＳ Ｐゴシック"/>
              </a:rPr>
              <a:t>Control – gradual transition</a:t>
            </a:r>
            <a:r>
              <a:rPr lang="en-US" baseline="0" dirty="0" smtClean="0">
                <a:latin typeface="Arial" pitchFamily="34" charset="0"/>
                <a:ea typeface="ＭＳ Ｐゴシック"/>
                <a:cs typeface="ＭＳ Ｐゴシック"/>
              </a:rPr>
              <a:t> process with decompression built in. – step down, day treatment, phased reduction </a:t>
            </a:r>
          </a:p>
          <a:p>
            <a:pPr eaLnBrk="1" hangingPunct="1"/>
            <a:endParaRPr lang="en-US" baseline="0" dirty="0" smtClean="0">
              <a:latin typeface="Arial" pitchFamily="34" charset="0"/>
              <a:ea typeface="ＭＳ Ｐゴシック"/>
              <a:cs typeface="ＭＳ Ｐゴシック"/>
            </a:endParaRPr>
          </a:p>
          <a:p>
            <a:pPr eaLnBrk="1" hangingPunct="1"/>
            <a:r>
              <a:rPr lang="en-US" baseline="0" dirty="0" smtClean="0">
                <a:latin typeface="Arial" pitchFamily="34" charset="0"/>
                <a:ea typeface="ＭＳ Ｐゴシック"/>
                <a:cs typeface="ＭＳ Ｐゴシック"/>
              </a:rPr>
              <a:t>Range of Services  - should continue at same level from facility to community, but know this doesn’t always occur – need to create new partnerships and tap into other funding if possible.</a:t>
            </a:r>
          </a:p>
          <a:p>
            <a:pPr eaLnBrk="1" hangingPunct="1"/>
            <a:endParaRPr lang="en-US" baseline="0" dirty="0" smtClean="0">
              <a:latin typeface="Arial" pitchFamily="34" charset="0"/>
              <a:ea typeface="ＭＳ Ｐゴシック"/>
              <a:cs typeface="ＭＳ Ｐゴシック"/>
            </a:endParaRPr>
          </a:p>
          <a:p>
            <a:pPr eaLnBrk="1" hangingPunct="1"/>
            <a:r>
              <a:rPr lang="en-US" baseline="0" dirty="0" smtClean="0">
                <a:latin typeface="Arial" pitchFamily="34" charset="0"/>
                <a:ea typeface="ＭＳ Ｐゴシック"/>
                <a:cs typeface="ＭＳ Ｐゴシック"/>
              </a:rPr>
              <a:t>Service &amp; Program Content – </a:t>
            </a:r>
            <a:r>
              <a:rPr lang="en-US" baseline="0" dirty="0" err="1" smtClean="0">
                <a:latin typeface="Arial" pitchFamily="34" charset="0"/>
                <a:ea typeface="ＭＳ Ｐゴシック"/>
                <a:cs typeface="ＭＳ Ｐゴシック"/>
              </a:rPr>
              <a:t>criticial</a:t>
            </a:r>
            <a:r>
              <a:rPr lang="en-US" baseline="0" dirty="0" smtClean="0">
                <a:latin typeface="Arial" pitchFamily="34" charset="0"/>
                <a:ea typeface="ＭＳ Ｐゴシック"/>
                <a:cs typeface="ＭＳ Ｐゴシック"/>
              </a:rPr>
              <a:t> when it comes to education, vocational, skills-training, treatment, medications and special needs – focus on the </a:t>
            </a:r>
            <a:r>
              <a:rPr lang="en-US" baseline="0" dirty="0" err="1" smtClean="0">
                <a:latin typeface="Arial" pitchFamily="34" charset="0"/>
                <a:ea typeface="ＭＳ Ｐゴシック"/>
                <a:cs typeface="ＭＳ Ｐゴシック"/>
              </a:rPr>
              <a:t>criminogenic</a:t>
            </a:r>
            <a:r>
              <a:rPr lang="en-US" baseline="0" dirty="0" smtClean="0">
                <a:latin typeface="Arial" pitchFamily="34" charset="0"/>
                <a:ea typeface="ＭＳ Ｐゴシック"/>
                <a:cs typeface="ＭＳ Ｐゴシック"/>
              </a:rPr>
              <a:t> needs of the offender – anti-social </a:t>
            </a:r>
            <a:r>
              <a:rPr lang="en-US" baseline="0" dirty="0" err="1" smtClean="0">
                <a:latin typeface="Arial" pitchFamily="34" charset="0"/>
                <a:ea typeface="ＭＳ Ｐゴシック"/>
                <a:cs typeface="ＭＳ Ｐゴシック"/>
              </a:rPr>
              <a:t>attidues</a:t>
            </a:r>
            <a:r>
              <a:rPr lang="en-US" baseline="0" dirty="0" smtClean="0">
                <a:latin typeface="Arial" pitchFamily="34" charset="0"/>
                <a:ea typeface="ＭＳ Ｐゴシック"/>
                <a:cs typeface="ＭＳ Ｐゴシック"/>
              </a:rPr>
              <a:t>, feelings and values, skill deficiencies, impulsivity, and poor self control.</a:t>
            </a:r>
          </a:p>
          <a:p>
            <a:pPr eaLnBrk="1" hangingPunct="1"/>
            <a:endParaRPr lang="en-US" baseline="0" dirty="0" smtClean="0">
              <a:latin typeface="Arial" pitchFamily="34" charset="0"/>
              <a:ea typeface="ＭＳ Ｐゴシック"/>
              <a:cs typeface="ＭＳ Ｐゴシック"/>
            </a:endParaRPr>
          </a:p>
          <a:p>
            <a:pPr eaLnBrk="1" hangingPunct="1"/>
            <a:r>
              <a:rPr lang="en-US" baseline="0" dirty="0" smtClean="0">
                <a:latin typeface="Arial" pitchFamily="34" charset="0"/>
                <a:ea typeface="ＭＳ Ｐゴシック"/>
                <a:cs typeface="ＭＳ Ｐゴシック"/>
              </a:rPr>
              <a:t>Continuity of Social Environment - means finding a good fit in the community, home and school – family focused </a:t>
            </a:r>
          </a:p>
          <a:p>
            <a:pPr eaLnBrk="1" hangingPunct="1"/>
            <a:endParaRPr lang="en-US" baseline="0" dirty="0" smtClean="0">
              <a:latin typeface="Arial" pitchFamily="34" charset="0"/>
              <a:ea typeface="ＭＳ Ｐゴシック"/>
              <a:cs typeface="ＭＳ Ｐゴシック"/>
            </a:endParaRPr>
          </a:p>
          <a:p>
            <a:pPr eaLnBrk="1" hangingPunct="1"/>
            <a:r>
              <a:rPr lang="en-US" baseline="0" dirty="0" smtClean="0">
                <a:latin typeface="Arial" pitchFamily="34" charset="0"/>
                <a:ea typeface="ＭＳ Ｐゴシック"/>
                <a:cs typeface="ＭＳ Ｐゴシック"/>
              </a:rPr>
              <a:t>Continuity of  Attachment - means  the presence of positive caring, </a:t>
            </a:r>
            <a:r>
              <a:rPr lang="en-US" baseline="0" dirty="0" err="1" smtClean="0">
                <a:latin typeface="Arial" pitchFamily="34" charset="0"/>
                <a:ea typeface="ＭＳ Ｐゴシック"/>
                <a:cs typeface="ＭＳ Ｐゴシック"/>
              </a:rPr>
              <a:t>nuturing</a:t>
            </a:r>
            <a:r>
              <a:rPr lang="en-US" baseline="0" dirty="0" smtClean="0">
                <a:latin typeface="Arial" pitchFamily="34" charset="0"/>
                <a:ea typeface="ＭＳ Ｐゴシック"/>
                <a:cs typeface="ＭＳ Ｐゴシック"/>
              </a:rPr>
              <a:t> adult – mentor, family member, teacher, faith based</a:t>
            </a:r>
            <a:endParaRPr lang="en-US" dirty="0" smtClean="0">
              <a:latin typeface="Arial" pitchFamily="34" charset="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Aggression</a:t>
            </a:r>
            <a:r>
              <a:rPr lang="en-US" baseline="0" dirty="0" smtClean="0"/>
              <a:t> replacement training</a:t>
            </a:r>
          </a:p>
          <a:p>
            <a:r>
              <a:rPr lang="en-US" baseline="0" dirty="0" smtClean="0"/>
              <a:t>Reasoning and Rehabilitation</a:t>
            </a:r>
          </a:p>
          <a:p>
            <a:r>
              <a:rPr lang="en-US" baseline="0" dirty="0" smtClean="0"/>
              <a:t>Moral </a:t>
            </a:r>
            <a:r>
              <a:rPr lang="en-US" baseline="0" dirty="0" err="1" smtClean="0"/>
              <a:t>Reconation</a:t>
            </a:r>
            <a:r>
              <a:rPr lang="en-US" baseline="0" dirty="0" smtClean="0"/>
              <a:t> Therapy</a:t>
            </a:r>
          </a:p>
          <a:p>
            <a:r>
              <a:rPr lang="en-US" baseline="0" dirty="0" smtClean="0"/>
              <a:t>Multi-systemic Therapy</a:t>
            </a:r>
          </a:p>
          <a:p>
            <a:r>
              <a:rPr lang="en-US" baseline="0" dirty="0" smtClean="0"/>
              <a:t>Functional Family Therapy</a:t>
            </a:r>
          </a:p>
          <a:p>
            <a:r>
              <a:rPr lang="en-US" baseline="0" dirty="0" smtClean="0"/>
              <a:t>Motivational Enhancement Therapy</a:t>
            </a:r>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Identify the appropriate offenders who will participate in the different</a:t>
            </a:r>
            <a:r>
              <a:rPr lang="en-US" baseline="0" dirty="0" smtClean="0"/>
              <a:t> levels of aftercare</a:t>
            </a:r>
          </a:p>
          <a:p>
            <a:pPr marL="228600" indent="-228600">
              <a:buAutoNum type="arabicParenR"/>
            </a:pPr>
            <a:r>
              <a:rPr lang="en-US" baseline="0" dirty="0" smtClean="0"/>
              <a:t>Determine and integrate the services and supervision to be provided at both the facility and community</a:t>
            </a:r>
          </a:p>
          <a:p>
            <a:pPr marL="228600" indent="-228600">
              <a:buAutoNum type="arabicParenR"/>
            </a:pPr>
            <a:r>
              <a:rPr lang="en-US" baseline="0" dirty="0" smtClean="0"/>
              <a:t>Promote </a:t>
            </a:r>
            <a:r>
              <a:rPr lang="en-US" baseline="0" dirty="0" err="1" smtClean="0"/>
              <a:t>consistensy</a:t>
            </a:r>
            <a:r>
              <a:rPr lang="en-US" baseline="0" dirty="0" smtClean="0"/>
              <a:t> and continuity through a collaborative team incorporating facility and aftercare staff</a:t>
            </a:r>
            <a:endParaRPr lang="en-US" dirty="0"/>
          </a:p>
        </p:txBody>
      </p:sp>
      <p:sp>
        <p:nvSpPr>
          <p:cNvPr id="4" name="Slide Number Placeholder 3"/>
          <p:cNvSpPr>
            <a:spLocks noGrp="1"/>
          </p:cNvSpPr>
          <p:nvPr>
            <p:ph type="sldNum" sz="quarter" idx="10"/>
          </p:nvPr>
        </p:nvSpPr>
        <p:spPr/>
        <p:txBody>
          <a:bodyPr/>
          <a:lstStyle/>
          <a:p>
            <a:fld id="{C5F3A23E-08AE-48A7-B84A-6544B578F166}"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11"/>
          <p:cNvGrpSpPr>
            <a:grpSpLocks/>
          </p:cNvGrpSpPr>
          <p:nvPr/>
        </p:nvGrpSpPr>
        <p:grpSpPr bwMode="auto">
          <a:xfrm>
            <a:off x="0" y="0"/>
            <a:ext cx="9144000" cy="6858000"/>
            <a:chOff x="0" y="0"/>
            <a:chExt cx="5760" cy="4320"/>
          </a:xfrm>
        </p:grpSpPr>
        <p:sp>
          <p:nvSpPr>
            <p:cNvPr id="5" name="Rectangle 12"/>
            <p:cNvSpPr>
              <a:spLocks noChangeArrowheads="1"/>
            </p:cNvSpPr>
            <p:nvPr/>
          </p:nvSpPr>
          <p:spPr bwMode="auto">
            <a:xfrm>
              <a:off x="0" y="0"/>
              <a:ext cx="5760" cy="4319"/>
            </a:xfrm>
            <a:prstGeom prst="rect">
              <a:avLst/>
            </a:prstGeom>
            <a:noFill/>
            <a:ln w="9525">
              <a:noFill/>
              <a:miter lim="800000"/>
              <a:headEnd/>
              <a:tailEnd/>
            </a:ln>
            <a:effectLst/>
          </p:spPr>
          <p:txBody>
            <a:bodyPr wrap="none" anchor="ctr"/>
            <a:lstStyle/>
            <a:p>
              <a:pPr>
                <a:defRPr/>
              </a:pPr>
              <a:endParaRPr lang="en-US" dirty="0"/>
            </a:p>
          </p:txBody>
        </p:sp>
        <p:pic>
          <p:nvPicPr>
            <p:cNvPr id="6" name="Picture 13"/>
            <p:cNvPicPr>
              <a:picLocks noChangeArrowheads="1"/>
            </p:cNvPicPr>
            <p:nvPr/>
          </p:nvPicPr>
          <p:blipFill>
            <a:blip r:embed="rId2" cstate="print"/>
            <a:srcRect l="40555" r="58792" b="80811"/>
            <a:stretch>
              <a:fillRect/>
            </a:stretch>
          </p:blipFill>
          <p:spPr bwMode="auto">
            <a:xfrm>
              <a:off x="0" y="0"/>
              <a:ext cx="3455" cy="552"/>
            </a:xfrm>
            <a:prstGeom prst="rect">
              <a:avLst/>
            </a:prstGeom>
            <a:noFill/>
            <a:ln w="9525">
              <a:noFill/>
              <a:miter lim="800000"/>
              <a:headEnd/>
              <a:tailEnd/>
            </a:ln>
          </p:spPr>
        </p:pic>
        <p:pic>
          <p:nvPicPr>
            <p:cNvPr id="7" name="Picture 14"/>
            <p:cNvPicPr>
              <a:picLocks noChangeAspect="1" noChangeArrowheads="1"/>
            </p:cNvPicPr>
            <p:nvPr/>
          </p:nvPicPr>
          <p:blipFill>
            <a:blip r:embed="rId2" cstate="print"/>
            <a:srcRect r="59991" b="85611"/>
            <a:stretch>
              <a:fillRect/>
            </a:stretch>
          </p:blipFill>
          <p:spPr bwMode="auto">
            <a:xfrm>
              <a:off x="0" y="0"/>
              <a:ext cx="1532" cy="414"/>
            </a:xfrm>
            <a:prstGeom prst="rect">
              <a:avLst/>
            </a:prstGeom>
            <a:noFill/>
            <a:ln w="9525">
              <a:noFill/>
              <a:miter lim="800000"/>
              <a:headEnd/>
              <a:tailEnd/>
            </a:ln>
          </p:spPr>
        </p:pic>
        <p:pic>
          <p:nvPicPr>
            <p:cNvPr id="8" name="Picture 15"/>
            <p:cNvPicPr>
              <a:picLocks noChangeAspect="1" noChangeArrowheads="1"/>
            </p:cNvPicPr>
            <p:nvPr/>
          </p:nvPicPr>
          <p:blipFill>
            <a:blip r:embed="rId2" cstate="print"/>
            <a:srcRect l="39595" b="80811"/>
            <a:stretch>
              <a:fillRect/>
            </a:stretch>
          </p:blipFill>
          <p:spPr bwMode="auto">
            <a:xfrm>
              <a:off x="3445" y="0"/>
              <a:ext cx="2315" cy="553"/>
            </a:xfrm>
            <a:prstGeom prst="rect">
              <a:avLst/>
            </a:prstGeom>
            <a:noFill/>
            <a:ln w="9525">
              <a:noFill/>
              <a:miter lim="800000"/>
              <a:headEnd/>
              <a:tailEnd/>
            </a:ln>
          </p:spPr>
        </p:pic>
        <p:pic>
          <p:nvPicPr>
            <p:cNvPr id="9" name="Picture 16"/>
            <p:cNvPicPr>
              <a:picLocks noChangeArrowheads="1"/>
            </p:cNvPicPr>
            <p:nvPr/>
          </p:nvPicPr>
          <p:blipFill>
            <a:blip r:embed="rId2" cstate="print"/>
            <a:srcRect t="96011"/>
            <a:stretch>
              <a:fillRect/>
            </a:stretch>
          </p:blipFill>
          <p:spPr bwMode="auto">
            <a:xfrm>
              <a:off x="0" y="4205"/>
              <a:ext cx="5760" cy="115"/>
            </a:xfrm>
            <a:prstGeom prst="rect">
              <a:avLst/>
            </a:prstGeom>
            <a:noFill/>
            <a:ln w="9525">
              <a:noFill/>
              <a:miter lim="800000"/>
              <a:headEnd/>
              <a:tailEnd/>
            </a:ln>
          </p:spPr>
        </p:pic>
        <p:pic>
          <p:nvPicPr>
            <p:cNvPr id="10" name="Picture 17"/>
            <p:cNvPicPr>
              <a:picLocks noChangeAspect="1" noChangeArrowheads="1"/>
            </p:cNvPicPr>
            <p:nvPr/>
          </p:nvPicPr>
          <p:blipFill>
            <a:blip r:embed="rId2" cstate="print"/>
            <a:srcRect l="10199" t="1601" r="59991" b="87212"/>
            <a:stretch>
              <a:fillRect/>
            </a:stretch>
          </p:blipFill>
          <p:spPr bwMode="auto">
            <a:xfrm>
              <a:off x="384" y="29"/>
              <a:ext cx="1428" cy="403"/>
            </a:xfrm>
            <a:prstGeom prst="rect">
              <a:avLst/>
            </a:prstGeom>
            <a:noFill/>
            <a:ln w="9525">
              <a:noFill/>
              <a:miter lim="800000"/>
              <a:headEnd/>
              <a:tailEnd/>
            </a:ln>
          </p:spPr>
        </p:pic>
      </p:grpSp>
      <p:sp>
        <p:nvSpPr>
          <p:cNvPr id="19465" name="Rectangle 9"/>
          <p:cNvSpPr>
            <a:spLocks noGrp="1" noChangeArrowheads="1"/>
          </p:cNvSpPr>
          <p:nvPr>
            <p:ph type="ctrTitle"/>
          </p:nvPr>
        </p:nvSpPr>
        <p:spPr>
          <a:xfrm>
            <a:off x="685800" y="2438400"/>
            <a:ext cx="7772400" cy="936625"/>
          </a:xfrm>
        </p:spPr>
        <p:txBody>
          <a:bodyPr/>
          <a:lstStyle>
            <a:lvl1pPr>
              <a:defRPr sz="3600"/>
            </a:lvl1pPr>
          </a:lstStyle>
          <a:p>
            <a:r>
              <a:rPr lang="en-US" smtClean="0"/>
              <a:t>Click to edit Master title style</a:t>
            </a:r>
            <a:endParaRPr lang="en-US"/>
          </a:p>
        </p:txBody>
      </p:sp>
      <p:sp>
        <p:nvSpPr>
          <p:cNvPr id="19466" name="Rectangle 10"/>
          <p:cNvSpPr>
            <a:spLocks noGrp="1" noChangeArrowheads="1"/>
          </p:cNvSpPr>
          <p:nvPr>
            <p:ph type="subTitle" idx="1"/>
          </p:nvPr>
        </p:nvSpPr>
        <p:spPr>
          <a:xfrm>
            <a:off x="685800" y="3451225"/>
            <a:ext cx="7086600" cy="1752600"/>
          </a:xfrm>
        </p:spPr>
        <p:txBody>
          <a:bodyPr/>
          <a:lstStyle>
            <a:lvl1pPr marL="0" indent="0">
              <a:buFontTx/>
              <a:buNone/>
              <a:defRPr i="1"/>
            </a:lvl1pPr>
          </a:lstStyle>
          <a:p>
            <a:r>
              <a:rPr lang="en-US" smtClean="0"/>
              <a:t>Click to edit Master subtitle style</a:t>
            </a:r>
            <a:endParaRPr 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06475"/>
            <a:ext cx="2057400" cy="5470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06475"/>
            <a:ext cx="6019800" cy="5470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15963"/>
            <a:ext cx="8229600" cy="8080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057400"/>
            <a:ext cx="8229600" cy="4068763"/>
          </a:xfrm>
        </p:spPr>
        <p:txBody>
          <a:bodyPr/>
          <a:lstStyle/>
          <a:p>
            <a:pPr lvl="0"/>
            <a:endParaRPr lang="en-US" noProof="0" dirty="0"/>
          </a:p>
        </p:txBody>
      </p:sp>
      <p:sp>
        <p:nvSpPr>
          <p:cNvPr id="4" name="Rectangle 10"/>
          <p:cNvSpPr>
            <a:spLocks noGrp="1" noChangeArrowheads="1"/>
          </p:cNvSpPr>
          <p:nvPr>
            <p:ph type="ftr" sz="quarter" idx="10"/>
          </p:nvPr>
        </p:nvSpPr>
        <p:spPr>
          <a:xfrm>
            <a:off x="762000" y="6477000"/>
            <a:ext cx="5257800" cy="228600"/>
          </a:xfrm>
          <a:prstGeom prst="rect">
            <a:avLst/>
          </a:prstGeom>
        </p:spPr>
        <p:txBody>
          <a:bodyPr/>
          <a:lstStyle>
            <a:lvl1pPr>
              <a:defRPr>
                <a:latin typeface="Arial" charset="0"/>
              </a:defRPr>
            </a:lvl1pPr>
          </a:lstStyle>
          <a:p>
            <a:pPr>
              <a:defRPr/>
            </a:pPr>
            <a:endParaRPr lang="en-US" dirty="0"/>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32038"/>
            <a:ext cx="4038600" cy="414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32038"/>
            <a:ext cx="4038600" cy="4144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Group 19"/>
          <p:cNvGrpSpPr>
            <a:grpSpLocks/>
          </p:cNvGrpSpPr>
          <p:nvPr/>
        </p:nvGrpSpPr>
        <p:grpSpPr bwMode="auto">
          <a:xfrm>
            <a:off x="0" y="0"/>
            <a:ext cx="9144000" cy="6858000"/>
            <a:chOff x="0" y="0"/>
            <a:chExt cx="5760" cy="4320"/>
          </a:xfrm>
        </p:grpSpPr>
        <p:sp>
          <p:nvSpPr>
            <p:cNvPr id="1044" name="Rectangle 20"/>
            <p:cNvSpPr>
              <a:spLocks noChangeArrowheads="1"/>
            </p:cNvSpPr>
            <p:nvPr userDrawn="1"/>
          </p:nvSpPr>
          <p:spPr bwMode="auto">
            <a:xfrm>
              <a:off x="0" y="0"/>
              <a:ext cx="5760" cy="4319"/>
            </a:xfrm>
            <a:prstGeom prst="rect">
              <a:avLst/>
            </a:prstGeom>
            <a:noFill/>
            <a:ln w="9525">
              <a:noFill/>
              <a:miter lim="800000"/>
              <a:headEnd/>
              <a:tailEnd/>
            </a:ln>
            <a:effectLst/>
          </p:spPr>
          <p:txBody>
            <a:bodyPr wrap="none" anchor="ctr"/>
            <a:lstStyle/>
            <a:p>
              <a:pPr>
                <a:defRPr/>
              </a:pPr>
              <a:endParaRPr lang="en-US" dirty="0"/>
            </a:p>
          </p:txBody>
        </p:sp>
        <p:pic>
          <p:nvPicPr>
            <p:cNvPr id="1030" name="Picture 21"/>
            <p:cNvPicPr>
              <a:picLocks noChangeArrowheads="1"/>
            </p:cNvPicPr>
            <p:nvPr userDrawn="1"/>
          </p:nvPicPr>
          <p:blipFill>
            <a:blip r:embed="rId14" cstate="print"/>
            <a:srcRect l="40555" r="58792" b="80811"/>
            <a:stretch>
              <a:fillRect/>
            </a:stretch>
          </p:blipFill>
          <p:spPr bwMode="auto">
            <a:xfrm>
              <a:off x="0" y="0"/>
              <a:ext cx="3455" cy="552"/>
            </a:xfrm>
            <a:prstGeom prst="rect">
              <a:avLst/>
            </a:prstGeom>
            <a:noFill/>
            <a:ln w="9525">
              <a:noFill/>
              <a:miter lim="800000"/>
              <a:headEnd/>
              <a:tailEnd/>
            </a:ln>
          </p:spPr>
        </p:pic>
        <p:pic>
          <p:nvPicPr>
            <p:cNvPr id="1031" name="Picture 22"/>
            <p:cNvPicPr>
              <a:picLocks noChangeAspect="1" noChangeArrowheads="1"/>
            </p:cNvPicPr>
            <p:nvPr userDrawn="1"/>
          </p:nvPicPr>
          <p:blipFill>
            <a:blip r:embed="rId14" cstate="print"/>
            <a:srcRect r="59991" b="85611"/>
            <a:stretch>
              <a:fillRect/>
            </a:stretch>
          </p:blipFill>
          <p:spPr bwMode="auto">
            <a:xfrm>
              <a:off x="0" y="0"/>
              <a:ext cx="1532" cy="414"/>
            </a:xfrm>
            <a:prstGeom prst="rect">
              <a:avLst/>
            </a:prstGeom>
            <a:noFill/>
            <a:ln w="9525">
              <a:noFill/>
              <a:miter lim="800000"/>
              <a:headEnd/>
              <a:tailEnd/>
            </a:ln>
          </p:spPr>
        </p:pic>
        <p:pic>
          <p:nvPicPr>
            <p:cNvPr id="1032" name="Picture 23"/>
            <p:cNvPicPr>
              <a:picLocks noChangeAspect="1" noChangeArrowheads="1"/>
            </p:cNvPicPr>
            <p:nvPr userDrawn="1"/>
          </p:nvPicPr>
          <p:blipFill>
            <a:blip r:embed="rId14" cstate="print"/>
            <a:srcRect l="39595" b="80811"/>
            <a:stretch>
              <a:fillRect/>
            </a:stretch>
          </p:blipFill>
          <p:spPr bwMode="auto">
            <a:xfrm>
              <a:off x="3445" y="0"/>
              <a:ext cx="2315" cy="553"/>
            </a:xfrm>
            <a:prstGeom prst="rect">
              <a:avLst/>
            </a:prstGeom>
            <a:noFill/>
            <a:ln w="9525">
              <a:noFill/>
              <a:miter lim="800000"/>
              <a:headEnd/>
              <a:tailEnd/>
            </a:ln>
          </p:spPr>
        </p:pic>
        <p:pic>
          <p:nvPicPr>
            <p:cNvPr id="1033" name="Picture 24"/>
            <p:cNvPicPr>
              <a:picLocks noChangeArrowheads="1"/>
            </p:cNvPicPr>
            <p:nvPr userDrawn="1"/>
          </p:nvPicPr>
          <p:blipFill>
            <a:blip r:embed="rId14" cstate="print"/>
            <a:srcRect t="96011"/>
            <a:stretch>
              <a:fillRect/>
            </a:stretch>
          </p:blipFill>
          <p:spPr bwMode="auto">
            <a:xfrm>
              <a:off x="0" y="4205"/>
              <a:ext cx="5760" cy="115"/>
            </a:xfrm>
            <a:prstGeom prst="rect">
              <a:avLst/>
            </a:prstGeom>
            <a:noFill/>
            <a:ln w="9525">
              <a:noFill/>
              <a:miter lim="800000"/>
              <a:headEnd/>
              <a:tailEnd/>
            </a:ln>
          </p:spPr>
        </p:pic>
        <p:pic>
          <p:nvPicPr>
            <p:cNvPr id="1034" name="Picture 25"/>
            <p:cNvPicPr>
              <a:picLocks noChangeAspect="1" noChangeArrowheads="1"/>
            </p:cNvPicPr>
            <p:nvPr userDrawn="1"/>
          </p:nvPicPr>
          <p:blipFill>
            <a:blip r:embed="rId14" cstate="print"/>
            <a:srcRect l="10199" t="1601" r="59991" b="87212"/>
            <a:stretch>
              <a:fillRect/>
            </a:stretch>
          </p:blipFill>
          <p:spPr bwMode="auto">
            <a:xfrm>
              <a:off x="384" y="29"/>
              <a:ext cx="1428" cy="403"/>
            </a:xfrm>
            <a:prstGeom prst="rect">
              <a:avLst/>
            </a:prstGeom>
            <a:noFill/>
            <a:ln w="9525">
              <a:noFill/>
              <a:miter lim="800000"/>
              <a:headEnd/>
              <a:tailEnd/>
            </a:ln>
          </p:spPr>
        </p:pic>
      </p:grpSp>
      <p:sp>
        <p:nvSpPr>
          <p:cNvPr id="2" name="Rectangle 2"/>
          <p:cNvSpPr>
            <a:spLocks noGrp="1" noChangeArrowheads="1"/>
          </p:cNvSpPr>
          <p:nvPr>
            <p:ph type="title"/>
          </p:nvPr>
        </p:nvSpPr>
        <p:spPr bwMode="auto">
          <a:xfrm>
            <a:off x="457200" y="1006475"/>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332038"/>
            <a:ext cx="8229600" cy="4144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 calcmode="lin" valueType="num">
                                      <p:cBhvr additive="base">
                                        <p:cTn id="12" dur="500" fill="hold"/>
                                        <p:tgtEl>
                                          <p:spTgt spid="1027">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27">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 calcmode="lin" valueType="num">
                                      <p:cBhvr additive="base">
                                        <p:cTn id="17" dur="500" fill="hold"/>
                                        <p:tgtEl>
                                          <p:spTgt spid="1027">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027">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 calcmode="lin" valueType="num">
                                      <p:cBhvr additive="base">
                                        <p:cTn id="22" dur="500" fill="hold"/>
                                        <p:tgtEl>
                                          <p:spTgt spid="1027">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1027">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1027">
                                            <p:txEl>
                                              <p:pRg st="3" end="3"/>
                                            </p:txEl>
                                          </p:spTgt>
                                        </p:tgtEl>
                                        <p:attrNameLst>
                                          <p:attrName>style.visibility</p:attrName>
                                        </p:attrNameLst>
                                      </p:cBhvr>
                                      <p:to>
                                        <p:strVal val="visible"/>
                                      </p:to>
                                    </p:set>
                                    <p:anim calcmode="lin" valueType="num">
                                      <p:cBhvr additive="base">
                                        <p:cTn id="27" dur="500" fill="hold"/>
                                        <p:tgtEl>
                                          <p:spTgt spid="1027">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27">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1027">
                                            <p:txEl>
                                              <p:pRg st="4" end="4"/>
                                            </p:txEl>
                                          </p:spTgt>
                                        </p:tgtEl>
                                        <p:attrNameLst>
                                          <p:attrName>style.visibility</p:attrName>
                                        </p:attrNameLst>
                                      </p:cBhvr>
                                      <p:to>
                                        <p:strVal val="visible"/>
                                      </p:to>
                                    </p:set>
                                    <p:anim calcmode="lin" valueType="num">
                                      <p:cBhvr additive="base">
                                        <p:cTn id="32" dur="500" fill="hold"/>
                                        <p:tgtEl>
                                          <p:spTgt spid="1027">
                                            <p:txEl>
                                              <p:pRg st="4" end="4"/>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10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7" grpId="0" build="p">
        <p:tmplLst>
          <p:tmpl lvl="1">
            <p:tnLst>
              <p:par>
                <p:cTn presetID="2" presetClass="entr" presetSubtype="2"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after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1+#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cTn>
              </p:par>
            </p:tnLst>
          </p:tmpl>
        </p:tmplLst>
      </p:bldP>
    </p:bldLst>
  </p:timing>
  <p:txStyles>
    <p:titleStyle>
      <a:lvl1pPr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2pPr>
      <a:lvl3pPr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3pPr>
      <a:lvl4pPr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4pPr>
      <a:lvl5pPr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5pPr>
      <a:lvl6pPr marL="457200"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6pPr>
      <a:lvl7pPr marL="914400"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7pPr>
      <a:lvl8pPr marL="1371600"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8pPr>
      <a:lvl9pPr marL="1828800" algn="l" rtl="0" eaLnBrk="1" fontAlgn="base" hangingPunct="1">
        <a:spcBef>
          <a:spcPct val="0"/>
        </a:spcBef>
        <a:spcAft>
          <a:spcPct val="0"/>
        </a:spcAft>
        <a:defRPr sz="3200" b="1" i="1">
          <a:solidFill>
            <a:srgbClr val="3333CC"/>
          </a:solidFill>
          <a:effectLst>
            <a:outerShdw blurRad="38100" dist="38100" dir="2700000" algn="tl">
              <a:srgbClr val="C0C0C0"/>
            </a:outerShdw>
          </a:effectLst>
          <a:latin typeface="Arial Narrow" pitchFamily="34" charset="0"/>
        </a:defRPr>
      </a:lvl9pPr>
    </p:titleStyle>
    <p:bodyStyle>
      <a:lvl1pPr marL="342900" indent="-342900" algn="l" rtl="0" eaLnBrk="1" fontAlgn="base" hangingPunct="1">
        <a:spcBef>
          <a:spcPct val="20000"/>
        </a:spcBef>
        <a:spcAft>
          <a:spcPct val="0"/>
        </a:spcAft>
        <a:buChar char="•"/>
        <a:defRPr sz="2800" b="1">
          <a:solidFill>
            <a:srgbClr val="3333CC"/>
          </a:solidFill>
          <a:latin typeface="+mn-lt"/>
          <a:ea typeface="+mn-ea"/>
          <a:cs typeface="+mn-cs"/>
        </a:defRPr>
      </a:lvl1pPr>
      <a:lvl2pPr marL="742950" indent="-285750" algn="l" rtl="0" eaLnBrk="1" fontAlgn="base" hangingPunct="1">
        <a:spcBef>
          <a:spcPct val="20000"/>
        </a:spcBef>
        <a:spcAft>
          <a:spcPct val="0"/>
        </a:spcAft>
        <a:buChar char="–"/>
        <a:defRPr sz="2400" b="1">
          <a:solidFill>
            <a:srgbClr val="3333CC"/>
          </a:solidFill>
          <a:latin typeface="+mn-lt"/>
        </a:defRPr>
      </a:lvl2pPr>
      <a:lvl3pPr marL="1143000" indent="-228600" algn="l" rtl="0" eaLnBrk="1" fontAlgn="base" hangingPunct="1">
        <a:spcBef>
          <a:spcPct val="20000"/>
        </a:spcBef>
        <a:spcAft>
          <a:spcPct val="0"/>
        </a:spcAft>
        <a:buChar char="•"/>
        <a:defRPr sz="2000" b="1">
          <a:solidFill>
            <a:srgbClr val="3333CC"/>
          </a:solidFill>
          <a:latin typeface="+mn-lt"/>
        </a:defRPr>
      </a:lvl3pPr>
      <a:lvl4pPr marL="1600200" indent="-228600" algn="l" rtl="0" eaLnBrk="1" fontAlgn="base" hangingPunct="1">
        <a:spcBef>
          <a:spcPct val="20000"/>
        </a:spcBef>
        <a:spcAft>
          <a:spcPct val="0"/>
        </a:spcAft>
        <a:buChar char="–"/>
        <a:defRPr sz="1600" b="1">
          <a:solidFill>
            <a:srgbClr val="3333CC"/>
          </a:solidFill>
          <a:latin typeface="+mn-lt"/>
        </a:defRPr>
      </a:lvl4pPr>
      <a:lvl5pPr marL="2057400" indent="-228600" algn="l" rtl="0" eaLnBrk="1" fontAlgn="base" hangingPunct="1">
        <a:spcBef>
          <a:spcPct val="20000"/>
        </a:spcBef>
        <a:spcAft>
          <a:spcPct val="0"/>
        </a:spcAft>
        <a:buChar char="»"/>
        <a:defRPr sz="1200" b="1">
          <a:solidFill>
            <a:srgbClr val="3333CC"/>
          </a:solidFill>
          <a:latin typeface="+mn-lt"/>
        </a:defRPr>
      </a:lvl5pPr>
      <a:lvl6pPr marL="2514600" indent="-228600" algn="l" rtl="0" eaLnBrk="1" fontAlgn="base" hangingPunct="1">
        <a:spcBef>
          <a:spcPct val="20000"/>
        </a:spcBef>
        <a:spcAft>
          <a:spcPct val="0"/>
        </a:spcAft>
        <a:buChar char="»"/>
        <a:defRPr sz="1200" b="1">
          <a:solidFill>
            <a:srgbClr val="3333CC"/>
          </a:solidFill>
          <a:latin typeface="+mn-lt"/>
        </a:defRPr>
      </a:lvl6pPr>
      <a:lvl7pPr marL="2971800" indent="-228600" algn="l" rtl="0" eaLnBrk="1" fontAlgn="base" hangingPunct="1">
        <a:spcBef>
          <a:spcPct val="20000"/>
        </a:spcBef>
        <a:spcAft>
          <a:spcPct val="0"/>
        </a:spcAft>
        <a:buChar char="»"/>
        <a:defRPr sz="1200" b="1">
          <a:solidFill>
            <a:srgbClr val="3333CC"/>
          </a:solidFill>
          <a:latin typeface="+mn-lt"/>
        </a:defRPr>
      </a:lvl7pPr>
      <a:lvl8pPr marL="3429000" indent="-228600" algn="l" rtl="0" eaLnBrk="1" fontAlgn="base" hangingPunct="1">
        <a:spcBef>
          <a:spcPct val="20000"/>
        </a:spcBef>
        <a:spcAft>
          <a:spcPct val="0"/>
        </a:spcAft>
        <a:buChar char="»"/>
        <a:defRPr sz="1200" b="1">
          <a:solidFill>
            <a:srgbClr val="3333CC"/>
          </a:solidFill>
          <a:latin typeface="+mn-lt"/>
        </a:defRPr>
      </a:lvl8pPr>
      <a:lvl9pPr marL="3886200" indent="-228600" algn="l" rtl="0" eaLnBrk="1" fontAlgn="base" hangingPunct="1">
        <a:spcBef>
          <a:spcPct val="20000"/>
        </a:spcBef>
        <a:spcAft>
          <a:spcPct val="0"/>
        </a:spcAft>
        <a:buChar char="»"/>
        <a:defRPr sz="1200" b="1">
          <a:solidFill>
            <a:srgbClr val="3333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rimesolutions.gov/" TargetMode="External"/><Relationship Id="rId2" Type="http://schemas.openxmlformats.org/officeDocument/2006/relationships/hyperlink" Target="http://www.ojjdp.gov/mpg" TargetMode="External"/><Relationship Id="rId1" Type="http://schemas.openxmlformats.org/officeDocument/2006/relationships/slideLayout" Target="../slideLayouts/slideLayout2.xml"/><Relationship Id="rId6" Type="http://schemas.openxmlformats.org/officeDocument/2006/relationships/hyperlink" Target="http://www.nationalreentryresourcecenter.org/" TargetMode="External"/><Relationship Id="rId5" Type="http://schemas.openxmlformats.org/officeDocument/2006/relationships/hyperlink" Target="http://www.nc4yc.org/" TargetMode="External"/><Relationship Id="rId4" Type="http://schemas.openxmlformats.org/officeDocument/2006/relationships/hyperlink" Target="http://www.findyouthinfo.gov/"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mailto:thomas.murphy@usdoj.go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Understanding Juvenile Reentry as More than a Public Safety Issue</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November 1, 2011</a:t>
            </a:r>
          </a:p>
          <a:p>
            <a:r>
              <a:rPr lang="en-US" dirty="0" smtClean="0"/>
              <a:t>National Forum on Youth Violence Prevention</a:t>
            </a:r>
          </a:p>
          <a:p>
            <a:r>
              <a:rPr lang="en-US" dirty="0" smtClean="0"/>
              <a:t>Thomas Murphy</a:t>
            </a:r>
          </a:p>
          <a:p>
            <a:r>
              <a:rPr lang="en-US" dirty="0" smtClean="0"/>
              <a:t>Office of Juvenile Justice and Delinquency Prevention</a:t>
            </a:r>
          </a:p>
          <a:p>
            <a:r>
              <a:rPr lang="en-US" dirty="0" smtClean="0"/>
              <a:t>Office of Justice Programs</a:t>
            </a:r>
          </a:p>
          <a:p>
            <a:r>
              <a:rPr lang="en-US" dirty="0" smtClean="0"/>
              <a:t>U.S. Department of Justice</a:t>
            </a:r>
          </a:p>
          <a:p>
            <a:endParaRPr 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n-US" dirty="0" smtClean="0">
                <a:ea typeface="ＭＳ Ｐゴシック"/>
                <a:cs typeface="ＭＳ Ｐゴシック"/>
              </a:rPr>
              <a:t>Continuity of Care Components – each linked together in practice</a:t>
            </a:r>
          </a:p>
        </p:txBody>
      </p:sp>
      <p:sp>
        <p:nvSpPr>
          <p:cNvPr id="26627" name="Rectangle 3"/>
          <p:cNvSpPr>
            <a:spLocks noGrp="1" noChangeArrowheads="1"/>
          </p:cNvSpPr>
          <p:nvPr>
            <p:ph idx="1"/>
          </p:nvPr>
        </p:nvSpPr>
        <p:spPr/>
        <p:txBody>
          <a:bodyPr/>
          <a:lstStyle/>
          <a:p>
            <a:pPr marL="609600" indent="-609600" eaLnBrk="1" hangingPunct="1">
              <a:spcBef>
                <a:spcPct val="0"/>
              </a:spcBef>
              <a:spcAft>
                <a:spcPct val="100000"/>
              </a:spcAft>
              <a:buFontTx/>
              <a:buAutoNum type="arabicPeriod"/>
            </a:pPr>
            <a:r>
              <a:rPr lang="en-US" sz="2400" dirty="0" smtClean="0">
                <a:ea typeface="ＭＳ Ｐゴシック"/>
                <a:cs typeface="ＭＳ Ｐゴシック"/>
              </a:rPr>
              <a:t>Continuity of Control</a:t>
            </a:r>
          </a:p>
          <a:p>
            <a:pPr marL="609600" indent="-609600" eaLnBrk="1" hangingPunct="1">
              <a:spcBef>
                <a:spcPct val="0"/>
              </a:spcBef>
              <a:spcAft>
                <a:spcPct val="100000"/>
              </a:spcAft>
              <a:buFontTx/>
              <a:buAutoNum type="arabicPeriod"/>
            </a:pPr>
            <a:r>
              <a:rPr lang="en-US" sz="2400" dirty="0" smtClean="0">
                <a:ea typeface="ＭＳ Ｐゴシック"/>
                <a:cs typeface="ＭＳ Ｐゴシック"/>
              </a:rPr>
              <a:t>Continuity in Range of Services</a:t>
            </a:r>
          </a:p>
          <a:p>
            <a:pPr marL="609600" indent="-609600" eaLnBrk="1" hangingPunct="1">
              <a:spcBef>
                <a:spcPct val="0"/>
              </a:spcBef>
              <a:spcAft>
                <a:spcPct val="100000"/>
              </a:spcAft>
              <a:buFontTx/>
              <a:buAutoNum type="arabicPeriod"/>
            </a:pPr>
            <a:r>
              <a:rPr lang="en-US" sz="2400" dirty="0" smtClean="0">
                <a:ea typeface="ＭＳ Ｐゴシック"/>
                <a:cs typeface="ＭＳ Ｐゴシック"/>
              </a:rPr>
              <a:t>Continuity in Service &amp; Program Content</a:t>
            </a:r>
          </a:p>
          <a:p>
            <a:pPr marL="609600" indent="-609600" eaLnBrk="1" hangingPunct="1">
              <a:spcBef>
                <a:spcPct val="0"/>
              </a:spcBef>
              <a:spcAft>
                <a:spcPct val="100000"/>
              </a:spcAft>
              <a:buFontTx/>
              <a:buAutoNum type="arabicPeriod"/>
            </a:pPr>
            <a:r>
              <a:rPr lang="en-US" sz="2400" dirty="0" smtClean="0">
                <a:ea typeface="ＭＳ Ｐゴシック"/>
                <a:cs typeface="ＭＳ Ｐゴシック"/>
              </a:rPr>
              <a:t>Continuity of Social Environment</a:t>
            </a:r>
          </a:p>
          <a:p>
            <a:pPr marL="609600" indent="-609600" eaLnBrk="1" hangingPunct="1">
              <a:spcBef>
                <a:spcPct val="0"/>
              </a:spcBef>
              <a:buFontTx/>
              <a:buAutoNum type="arabicPeriod"/>
            </a:pPr>
            <a:r>
              <a:rPr lang="en-US" sz="2400" dirty="0" smtClean="0">
                <a:ea typeface="ＭＳ Ｐゴシック"/>
                <a:cs typeface="ＭＳ Ｐゴシック"/>
              </a:rPr>
              <a:t>Continuity of Attachment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up)">
                                      <p:cBhvr>
                                        <p:cTn id="7" dur="500"/>
                                        <p:tgtEl>
                                          <p:spTgt spid="26626"/>
                                        </p:tgtEl>
                                      </p:cBhvr>
                                    </p:animEffect>
                                  </p:childTnLst>
                                </p:cTn>
                              </p:par>
                            </p:childTnLst>
                          </p:cTn>
                        </p:par>
                        <p:par>
                          <p:cTn id="8" fill="hold">
                            <p:stCondLst>
                              <p:cond delay="500"/>
                            </p:stCondLst>
                            <p:childTnLst>
                              <p:par>
                                <p:cTn id="9" presetID="2" presetClass="entr" presetSubtype="8" fill="hold" grpId="0" nodeType="afterEffect">
                                  <p:stCondLst>
                                    <p:cond delay="2000"/>
                                  </p:stCondLst>
                                  <p:childTnLst>
                                    <p:set>
                                      <p:cBhvr>
                                        <p:cTn id="10" dur="1" fill="hold">
                                          <p:stCondLst>
                                            <p:cond delay="0"/>
                                          </p:stCondLst>
                                        </p:cTn>
                                        <p:tgtEl>
                                          <p:spTgt spid="26627">
                                            <p:txEl>
                                              <p:pRg st="0" end="0"/>
                                            </p:txEl>
                                          </p:spTgt>
                                        </p:tgtEl>
                                        <p:attrNameLst>
                                          <p:attrName>style.visibility</p:attrName>
                                        </p:attrNameLst>
                                      </p:cBhvr>
                                      <p:to>
                                        <p:strVal val="visible"/>
                                      </p:to>
                                    </p:set>
                                    <p:anim calcmode="lin" valueType="num">
                                      <p:cBhvr additive="base">
                                        <p:cTn id="11"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3000"/>
                            </p:stCondLst>
                            <p:childTnLst>
                              <p:par>
                                <p:cTn id="14" presetID="2" presetClass="entr" presetSubtype="8" fill="hold" grpId="0" nodeType="afterEffect">
                                  <p:stCondLst>
                                    <p:cond delay="2000"/>
                                  </p:stCondLst>
                                  <p:childTnLst>
                                    <p:set>
                                      <p:cBhvr>
                                        <p:cTn id="15" dur="1" fill="hold">
                                          <p:stCondLst>
                                            <p:cond delay="0"/>
                                          </p:stCondLst>
                                        </p:cTn>
                                        <p:tgtEl>
                                          <p:spTgt spid="26627">
                                            <p:txEl>
                                              <p:pRg st="1" end="1"/>
                                            </p:txEl>
                                          </p:spTgt>
                                        </p:tgtEl>
                                        <p:attrNameLst>
                                          <p:attrName>style.visibility</p:attrName>
                                        </p:attrNameLst>
                                      </p:cBhvr>
                                      <p:to>
                                        <p:strVal val="visible"/>
                                      </p:to>
                                    </p:set>
                                    <p:anim calcmode="lin" valueType="num">
                                      <p:cBhvr additive="base">
                                        <p:cTn id="16"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26627">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5500"/>
                            </p:stCondLst>
                            <p:childTnLst>
                              <p:par>
                                <p:cTn id="19" presetID="2" presetClass="entr" presetSubtype="8" fill="hold" grpId="0" nodeType="afterEffect">
                                  <p:stCondLst>
                                    <p:cond delay="2000"/>
                                  </p:stCondLst>
                                  <p:childTnLst>
                                    <p:set>
                                      <p:cBhvr>
                                        <p:cTn id="20" dur="1" fill="hold">
                                          <p:stCondLst>
                                            <p:cond delay="0"/>
                                          </p:stCondLst>
                                        </p:cTn>
                                        <p:tgtEl>
                                          <p:spTgt spid="26627">
                                            <p:txEl>
                                              <p:pRg st="2" end="2"/>
                                            </p:txEl>
                                          </p:spTgt>
                                        </p:tgtEl>
                                        <p:attrNameLst>
                                          <p:attrName>style.visibility</p:attrName>
                                        </p:attrNameLst>
                                      </p:cBhvr>
                                      <p:to>
                                        <p:strVal val="visible"/>
                                      </p:to>
                                    </p:set>
                                    <p:anim calcmode="lin" valueType="num">
                                      <p:cBhvr additive="base">
                                        <p:cTn id="21"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6627">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8000"/>
                            </p:stCondLst>
                            <p:childTnLst>
                              <p:par>
                                <p:cTn id="24" presetID="2" presetClass="entr" presetSubtype="8" fill="hold" grpId="0" nodeType="afterEffect">
                                  <p:stCondLst>
                                    <p:cond delay="2000"/>
                                  </p:stCondLst>
                                  <p:childTnLst>
                                    <p:set>
                                      <p:cBhvr>
                                        <p:cTn id="25" dur="1" fill="hold">
                                          <p:stCondLst>
                                            <p:cond delay="0"/>
                                          </p:stCondLst>
                                        </p:cTn>
                                        <p:tgtEl>
                                          <p:spTgt spid="26627">
                                            <p:txEl>
                                              <p:pRg st="3" end="3"/>
                                            </p:txEl>
                                          </p:spTgt>
                                        </p:tgtEl>
                                        <p:attrNameLst>
                                          <p:attrName>style.visibility</p:attrName>
                                        </p:attrNameLst>
                                      </p:cBhvr>
                                      <p:to>
                                        <p:strVal val="visible"/>
                                      </p:to>
                                    </p:set>
                                    <p:anim calcmode="lin" valueType="num">
                                      <p:cBhvr additive="base">
                                        <p:cTn id="26"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10500"/>
                            </p:stCondLst>
                            <p:childTnLst>
                              <p:par>
                                <p:cTn id="29" presetID="2" presetClass="entr" presetSubtype="8" fill="hold" grpId="0" nodeType="afterEffect">
                                  <p:stCondLst>
                                    <p:cond delay="200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advAuto="200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Cognitive-Behavioral Approach and Skill Building</a:t>
            </a:r>
            <a:endParaRPr lang="en-US" sz="3600" dirty="0"/>
          </a:p>
        </p:txBody>
      </p:sp>
      <p:sp>
        <p:nvSpPr>
          <p:cNvPr id="3" name="Content Placeholder 2"/>
          <p:cNvSpPr>
            <a:spLocks noGrp="1"/>
          </p:cNvSpPr>
          <p:nvPr>
            <p:ph idx="1"/>
          </p:nvPr>
        </p:nvSpPr>
        <p:spPr/>
        <p:txBody>
          <a:bodyPr/>
          <a:lstStyle/>
          <a:p>
            <a:r>
              <a:rPr lang="en-US" dirty="0" smtClean="0"/>
              <a:t>Seeks to develop pro-social patterns of reasoning by maintaining focus on:</a:t>
            </a:r>
          </a:p>
          <a:p>
            <a:pPr>
              <a:buNone/>
            </a:pPr>
            <a:endParaRPr lang="en-US" dirty="0" smtClean="0"/>
          </a:p>
          <a:p>
            <a:pPr lvl="1">
              <a:buFont typeface="Wingdings" pitchFamily="2" charset="2"/>
              <a:buChar char="Ø"/>
            </a:pPr>
            <a:r>
              <a:rPr lang="en-US" dirty="0" smtClean="0"/>
              <a:t>Managing anger and handling conflict pro-socially</a:t>
            </a:r>
          </a:p>
          <a:p>
            <a:pPr lvl="1">
              <a:buFont typeface="Wingdings" pitchFamily="2" charset="2"/>
              <a:buChar char="Ø"/>
            </a:pPr>
            <a:r>
              <a:rPr lang="en-US" dirty="0" smtClean="0"/>
              <a:t>Assuming personal responsibility</a:t>
            </a:r>
          </a:p>
          <a:p>
            <a:pPr lvl="1">
              <a:buFont typeface="Wingdings" pitchFamily="2" charset="2"/>
              <a:buChar char="Ø"/>
            </a:pPr>
            <a:r>
              <a:rPr lang="en-US" dirty="0" smtClean="0"/>
              <a:t>Taking an empathetic perspective</a:t>
            </a:r>
          </a:p>
          <a:p>
            <a:pPr lvl="1">
              <a:buFont typeface="Wingdings" pitchFamily="2" charset="2"/>
              <a:buChar char="Ø"/>
            </a:pPr>
            <a:r>
              <a:rPr lang="en-US" dirty="0" smtClean="0"/>
              <a:t>Solving problems &amp; setting goals</a:t>
            </a:r>
          </a:p>
          <a:p>
            <a:pPr lvl="1">
              <a:buFont typeface="Wingdings" pitchFamily="2" charset="2"/>
              <a:buChar char="Ø"/>
            </a:pPr>
            <a:r>
              <a:rPr lang="en-US" dirty="0" smtClean="0"/>
              <a:t>Acquiring life skills</a:t>
            </a:r>
            <a:endParaRPr lang="en-US"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and Training</a:t>
            </a:r>
            <a:endParaRPr lang="en-US" dirty="0"/>
          </a:p>
        </p:txBody>
      </p:sp>
      <p:sp>
        <p:nvSpPr>
          <p:cNvPr id="3" name="Content Placeholder 2"/>
          <p:cNvSpPr>
            <a:spLocks noGrp="1"/>
          </p:cNvSpPr>
          <p:nvPr>
            <p:ph idx="1"/>
          </p:nvPr>
        </p:nvSpPr>
        <p:spPr/>
        <p:txBody>
          <a:bodyPr/>
          <a:lstStyle/>
          <a:p>
            <a:r>
              <a:rPr lang="en-US" dirty="0" smtClean="0"/>
              <a:t>A key dimension of promising practices</a:t>
            </a:r>
          </a:p>
          <a:p>
            <a:r>
              <a:rPr lang="en-US" dirty="0" smtClean="0"/>
              <a:t>Need to develop qualified trained staff who have the leadership and support at the highest levels of the organization</a:t>
            </a:r>
          </a:p>
          <a:p>
            <a:r>
              <a:rPr lang="en-US" dirty="0" smtClean="0"/>
              <a:t>Cross-training among disciplines is useful</a:t>
            </a:r>
          </a:p>
          <a:p>
            <a:r>
              <a:rPr lang="en-US" dirty="0" smtClean="0"/>
              <a:t>Direct service staff should work in teams</a:t>
            </a:r>
            <a:endParaRPr lang="en-US"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1143000"/>
          </a:xfrm>
        </p:spPr>
        <p:txBody>
          <a:bodyPr>
            <a:noAutofit/>
          </a:bodyPr>
          <a:lstStyle/>
          <a:p>
            <a:r>
              <a:rPr lang="en-US" sz="2800" dirty="0" smtClean="0"/>
              <a:t>Five Components of Overarching Case Management – Bridging Residential and Reentry Services</a:t>
            </a:r>
            <a:endParaRPr lang="en-US" sz="2800" dirty="0"/>
          </a:p>
        </p:txBody>
      </p:sp>
      <p:sp>
        <p:nvSpPr>
          <p:cNvPr id="3" name="Content Placeholder 2"/>
          <p:cNvSpPr>
            <a:spLocks noGrp="1"/>
          </p:cNvSpPr>
          <p:nvPr>
            <p:ph idx="1"/>
          </p:nvPr>
        </p:nvSpPr>
        <p:spPr/>
        <p:txBody>
          <a:bodyPr/>
          <a:lstStyle/>
          <a:p>
            <a:pPr marL="609600" indent="-609600">
              <a:lnSpc>
                <a:spcPct val="80000"/>
              </a:lnSpc>
              <a:spcBef>
                <a:spcPct val="0"/>
              </a:spcBef>
              <a:spcAft>
                <a:spcPct val="80000"/>
              </a:spcAft>
            </a:pPr>
            <a:r>
              <a:rPr lang="en-US" sz="2400" dirty="0" smtClean="0">
                <a:ea typeface="ＭＳ Ｐゴシック"/>
                <a:cs typeface="ＭＳ Ｐゴシック"/>
              </a:rPr>
              <a:t>Assessment and Classification</a:t>
            </a:r>
          </a:p>
          <a:p>
            <a:pPr marL="609600" indent="-609600">
              <a:lnSpc>
                <a:spcPct val="80000"/>
              </a:lnSpc>
              <a:spcBef>
                <a:spcPct val="0"/>
              </a:spcBef>
              <a:spcAft>
                <a:spcPct val="80000"/>
              </a:spcAft>
            </a:pPr>
            <a:r>
              <a:rPr lang="en-US" sz="2400" dirty="0" smtClean="0">
                <a:ea typeface="ＭＳ Ｐゴシック"/>
                <a:cs typeface="ＭＳ Ｐゴシック"/>
              </a:rPr>
              <a:t>Individual Case Planning</a:t>
            </a:r>
          </a:p>
          <a:p>
            <a:pPr marL="609600" indent="-609600">
              <a:lnSpc>
                <a:spcPct val="80000"/>
              </a:lnSpc>
              <a:spcBef>
                <a:spcPct val="0"/>
              </a:spcBef>
              <a:spcAft>
                <a:spcPct val="80000"/>
              </a:spcAft>
            </a:pPr>
            <a:r>
              <a:rPr lang="en-US" sz="2400" dirty="0" smtClean="0">
                <a:ea typeface="ＭＳ Ｐゴシック"/>
                <a:cs typeface="ＭＳ Ｐゴシック"/>
              </a:rPr>
              <a:t>Surveillance/Service Mix</a:t>
            </a:r>
          </a:p>
          <a:p>
            <a:pPr marL="609600" indent="-609600">
              <a:lnSpc>
                <a:spcPct val="80000"/>
              </a:lnSpc>
              <a:spcBef>
                <a:spcPct val="0"/>
              </a:spcBef>
              <a:spcAft>
                <a:spcPct val="80000"/>
              </a:spcAft>
            </a:pPr>
            <a:r>
              <a:rPr lang="en-US" sz="2400" dirty="0" smtClean="0">
                <a:ea typeface="ＭＳ Ｐゴシック"/>
                <a:cs typeface="ＭＳ Ｐゴシック"/>
              </a:rPr>
              <a:t>Incentives and Consequences (Graduated Responses)</a:t>
            </a:r>
          </a:p>
          <a:p>
            <a:pPr marL="609600" indent="-609600">
              <a:lnSpc>
                <a:spcPct val="80000"/>
              </a:lnSpc>
              <a:spcAft>
                <a:spcPct val="50000"/>
              </a:spcAft>
            </a:pPr>
            <a:r>
              <a:rPr lang="en-US" sz="2400" dirty="0" smtClean="0">
                <a:ea typeface="ＭＳ Ｐゴシック"/>
                <a:cs typeface="ＭＳ Ｐゴシック"/>
              </a:rPr>
              <a:t>Brokerage and Linkages</a:t>
            </a:r>
          </a:p>
          <a:p>
            <a:endParaRPr lang="en-US" dirty="0"/>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Five Guiding Principles</a:t>
            </a:r>
            <a:endParaRPr lang="en-US" sz="3600" dirty="0"/>
          </a:p>
        </p:txBody>
      </p:sp>
      <p:sp>
        <p:nvSpPr>
          <p:cNvPr id="3" name="Content Placeholder 2"/>
          <p:cNvSpPr>
            <a:spLocks noGrp="1"/>
          </p:cNvSpPr>
          <p:nvPr>
            <p:ph idx="1"/>
          </p:nvPr>
        </p:nvSpPr>
        <p:spPr/>
        <p:txBody>
          <a:bodyPr/>
          <a:lstStyle/>
          <a:p>
            <a:r>
              <a:rPr lang="en-US" dirty="0" smtClean="0"/>
              <a:t>Progressively increased responsibility and freedom in the community</a:t>
            </a:r>
          </a:p>
          <a:p>
            <a:r>
              <a:rPr lang="en-US" dirty="0" smtClean="0"/>
              <a:t>Facilitating youth-community interaction</a:t>
            </a:r>
          </a:p>
          <a:p>
            <a:r>
              <a:rPr lang="en-US" dirty="0" smtClean="0"/>
              <a:t>Working with both the offender and targeted community support systems</a:t>
            </a:r>
          </a:p>
          <a:p>
            <a:r>
              <a:rPr lang="en-US" dirty="0" smtClean="0"/>
              <a:t>Developing new resources where needed</a:t>
            </a:r>
          </a:p>
          <a:p>
            <a:r>
              <a:rPr lang="en-US" dirty="0" smtClean="0"/>
              <a:t>Monitoring &amp; testing youth &amp; community</a:t>
            </a:r>
            <a:endParaRPr lang="en-US" dirty="0"/>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Obstacles to Case Management</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Inadequate funding</a:t>
            </a:r>
          </a:p>
          <a:p>
            <a:r>
              <a:rPr lang="en-US" dirty="0" smtClean="0"/>
              <a:t>Institution based resources</a:t>
            </a:r>
          </a:p>
          <a:p>
            <a:r>
              <a:rPr lang="en-US" dirty="0" smtClean="0"/>
              <a:t>Large case loads/Low staffing</a:t>
            </a:r>
          </a:p>
          <a:p>
            <a:r>
              <a:rPr lang="en-US" dirty="0" smtClean="0"/>
              <a:t>Established work hours and habits</a:t>
            </a:r>
          </a:p>
          <a:p>
            <a:r>
              <a:rPr lang="en-US" dirty="0" smtClean="0"/>
              <a:t>Poor supervision standards</a:t>
            </a:r>
          </a:p>
          <a:p>
            <a:r>
              <a:rPr lang="en-US" dirty="0" smtClean="0"/>
              <a:t>Insufficient attention to pre-release issues</a:t>
            </a:r>
          </a:p>
          <a:p>
            <a:r>
              <a:rPr lang="en-US" dirty="0" smtClean="0"/>
              <a:t>Distance</a:t>
            </a:r>
          </a:p>
          <a:p>
            <a:r>
              <a:rPr lang="en-US" dirty="0" smtClean="0"/>
              <a:t>Organizational rigidity</a:t>
            </a:r>
          </a:p>
          <a:p>
            <a:r>
              <a:rPr lang="en-US" dirty="0" smtClean="0"/>
              <a:t>Crisis-driven management</a:t>
            </a:r>
            <a:endParaRPr lang="en-US"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Know about Juvenile Reentry</a:t>
            </a:r>
            <a:endParaRPr lang="en-US" dirty="0"/>
          </a:p>
        </p:txBody>
      </p:sp>
      <p:sp>
        <p:nvSpPr>
          <p:cNvPr id="3" name="Content Placeholder 2"/>
          <p:cNvSpPr>
            <a:spLocks noGrp="1"/>
          </p:cNvSpPr>
          <p:nvPr>
            <p:ph idx="1"/>
          </p:nvPr>
        </p:nvSpPr>
        <p:spPr/>
        <p:txBody>
          <a:bodyPr/>
          <a:lstStyle/>
          <a:p>
            <a:r>
              <a:rPr lang="en-US" dirty="0" smtClean="0"/>
              <a:t>Psychological development is critical to understanding the reentry process for adolescents.</a:t>
            </a:r>
          </a:p>
          <a:p>
            <a:r>
              <a:rPr lang="en-US" dirty="0" smtClean="0"/>
              <a:t>Must look at prior criminal involvement &amp; lifestyles, education, mental health, and continuity &amp; change in social relationships.</a:t>
            </a:r>
          </a:p>
          <a:p>
            <a:r>
              <a:rPr lang="en-US" dirty="0" smtClean="0"/>
              <a:t>Employment, family structure are just as relevant</a:t>
            </a:r>
            <a:endParaRPr lang="en-US" dirty="0"/>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Federal Funding Opportunities for Reentry</a:t>
            </a:r>
            <a:endParaRPr lang="en-US" sz="3600" dirty="0"/>
          </a:p>
        </p:txBody>
      </p:sp>
      <p:sp>
        <p:nvSpPr>
          <p:cNvPr id="3" name="Content Placeholder 2"/>
          <p:cNvSpPr>
            <a:spLocks noGrp="1"/>
          </p:cNvSpPr>
          <p:nvPr>
            <p:ph idx="1"/>
          </p:nvPr>
        </p:nvSpPr>
        <p:spPr/>
        <p:txBody>
          <a:bodyPr/>
          <a:lstStyle/>
          <a:p>
            <a:r>
              <a:rPr lang="en-US" dirty="0" smtClean="0"/>
              <a:t>Designated State Agencies &amp; the Juvenile Justice Specialist</a:t>
            </a:r>
          </a:p>
          <a:p>
            <a:r>
              <a:rPr lang="en-US" dirty="0" smtClean="0"/>
              <a:t>Title II – B – 35 program areas</a:t>
            </a:r>
          </a:p>
          <a:p>
            <a:r>
              <a:rPr lang="en-US" dirty="0" smtClean="0"/>
              <a:t>Juvenile Accountability Block Grant – 17 purpose areas</a:t>
            </a:r>
          </a:p>
          <a:p>
            <a:r>
              <a:rPr lang="en-US" dirty="0" smtClean="0"/>
              <a:t>Second Chance Act – demonstration, planning, and mentoring (OJJDP), Reentry Courts, &amp; Co-occurring Disorders</a:t>
            </a:r>
          </a:p>
          <a:p>
            <a:r>
              <a:rPr lang="en-US" dirty="0" smtClean="0"/>
              <a:t>Discretionary Funding – Green Reentry Initiative with Tribes</a:t>
            </a:r>
            <a:endParaRPr lang="en-US"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Chance Act</a:t>
            </a:r>
            <a:endParaRPr lang="en-US" dirty="0"/>
          </a:p>
        </p:txBody>
      </p:sp>
      <p:sp>
        <p:nvSpPr>
          <p:cNvPr id="3" name="Content Placeholder 2"/>
          <p:cNvSpPr>
            <a:spLocks noGrp="1"/>
          </p:cNvSpPr>
          <p:nvPr>
            <p:ph idx="1"/>
          </p:nvPr>
        </p:nvSpPr>
        <p:spPr/>
        <p:txBody>
          <a:bodyPr/>
          <a:lstStyle/>
          <a:p>
            <a:r>
              <a:rPr lang="en-US" dirty="0" smtClean="0"/>
              <a:t>FY 2011 - $83 million total (17% decrease from FY 2010)</a:t>
            </a:r>
          </a:p>
          <a:p>
            <a:r>
              <a:rPr lang="en-US" dirty="0" smtClean="0"/>
              <a:t>OJJDP awarded over $11 million in FY 2011 – Funded 32 new and continuation projects</a:t>
            </a:r>
          </a:p>
          <a:p>
            <a:r>
              <a:rPr lang="en-US" dirty="0" smtClean="0"/>
              <a:t>Planning, Demonstration and Mentoring</a:t>
            </a:r>
          </a:p>
          <a:p>
            <a:r>
              <a:rPr lang="en-US" dirty="0" smtClean="0"/>
              <a:t>BJA has additional solicitations for adult and juvenile focused reentry activities</a:t>
            </a:r>
          </a:p>
          <a:p>
            <a:r>
              <a:rPr lang="en-US" dirty="0" smtClean="0"/>
              <a:t>Strong support to appropriate some level of funding in 2012</a:t>
            </a:r>
            <a:endParaRPr lang="en-US" dirty="0"/>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Groups</a:t>
            </a:r>
            <a:endParaRPr lang="en-US" dirty="0"/>
          </a:p>
        </p:txBody>
      </p:sp>
      <p:sp>
        <p:nvSpPr>
          <p:cNvPr id="3" name="Content Placeholder 2"/>
          <p:cNvSpPr>
            <a:spLocks noGrp="1"/>
          </p:cNvSpPr>
          <p:nvPr>
            <p:ph idx="1"/>
          </p:nvPr>
        </p:nvSpPr>
        <p:spPr/>
        <p:txBody>
          <a:bodyPr/>
          <a:lstStyle/>
          <a:p>
            <a:r>
              <a:rPr lang="en-US" dirty="0" smtClean="0"/>
              <a:t>Federal Interagency Reentry Council</a:t>
            </a:r>
          </a:p>
          <a:p>
            <a:r>
              <a:rPr lang="en-US" dirty="0" smtClean="0"/>
              <a:t>Staffing Working Group to Council</a:t>
            </a:r>
          </a:p>
          <a:p>
            <a:r>
              <a:rPr lang="en-US" dirty="0" smtClean="0"/>
              <a:t>Juvenile Justice Sub-Committee to Council</a:t>
            </a:r>
          </a:p>
          <a:p>
            <a:r>
              <a:rPr lang="en-US" dirty="0" smtClean="0"/>
              <a:t>Working Group of the Coordinating Council (sunset)</a:t>
            </a:r>
          </a:p>
          <a:p>
            <a:r>
              <a:rPr lang="en-US" dirty="0" smtClean="0"/>
              <a:t>OJP Reentry Working Group</a:t>
            </a:r>
          </a:p>
          <a:p>
            <a:r>
              <a:rPr lang="en-US" dirty="0" smtClean="0"/>
              <a:t>Reentry Core team in OJJDP</a:t>
            </a:r>
          </a:p>
          <a:p>
            <a:endParaRPr lang="en-US" dirty="0"/>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Reentry Defined</a:t>
            </a:r>
            <a:endParaRPr lang="en-US" sz="3600" dirty="0"/>
          </a:p>
        </p:txBody>
      </p:sp>
      <p:sp>
        <p:nvSpPr>
          <p:cNvPr id="3" name="Content Placeholder 2"/>
          <p:cNvSpPr>
            <a:spLocks noGrp="1"/>
          </p:cNvSpPr>
          <p:nvPr>
            <p:ph idx="1"/>
          </p:nvPr>
        </p:nvSpPr>
        <p:spPr>
          <a:xfrm>
            <a:off x="533400" y="1981200"/>
            <a:ext cx="8153400" cy="4495800"/>
          </a:xfrm>
        </p:spPr>
        <p:txBody>
          <a:bodyPr/>
          <a:lstStyle/>
          <a:p>
            <a:r>
              <a:rPr lang="en-US" dirty="0" smtClean="0"/>
              <a:t>Prepare out-of-home youth for reentry into specific families and communities</a:t>
            </a:r>
          </a:p>
          <a:p>
            <a:r>
              <a:rPr lang="en-US" dirty="0" smtClean="0"/>
              <a:t>Establish the necessary arrangements &amp; linkages with full range of public &amp; private sector and individuals in the community that can address known risk &amp; protective factors</a:t>
            </a:r>
          </a:p>
          <a:p>
            <a:r>
              <a:rPr lang="en-US" dirty="0" smtClean="0"/>
              <a:t>Ensure the delivery of prescribed services and supervision in the community</a:t>
            </a:r>
          </a:p>
          <a:p>
            <a:pPr>
              <a:buNone/>
            </a:pPr>
            <a:r>
              <a:rPr lang="en-US" dirty="0" smtClean="0">
                <a:solidFill>
                  <a:srgbClr val="FF0000"/>
                </a:solidFill>
              </a:rPr>
              <a:t>As this definition implies, both the residential facility and the community have a critical role to play in reentry.</a:t>
            </a:r>
          </a:p>
          <a:p>
            <a:endParaRPr 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2"/>
              </a:rPr>
              <a:t>www.ojjdp.gov/mpg</a:t>
            </a:r>
            <a:endParaRPr lang="en-US" dirty="0" smtClean="0"/>
          </a:p>
          <a:p>
            <a:r>
              <a:rPr lang="en-US" dirty="0" smtClean="0">
                <a:hlinkClick r:id="rId3"/>
              </a:rPr>
              <a:t>www.crimesolutions.gov</a:t>
            </a:r>
            <a:endParaRPr lang="en-US" dirty="0" smtClean="0"/>
          </a:p>
          <a:p>
            <a:r>
              <a:rPr lang="en-US" dirty="0" smtClean="0">
                <a:hlinkClick r:id="rId4"/>
              </a:rPr>
              <a:t>www.findyouthinfo.gov</a:t>
            </a:r>
            <a:endParaRPr lang="en-US" dirty="0" smtClean="0"/>
          </a:p>
          <a:p>
            <a:r>
              <a:rPr lang="en-US" dirty="0" smtClean="0">
                <a:hlinkClick r:id="rId5"/>
              </a:rPr>
              <a:t>www.nc4yc.org</a:t>
            </a:r>
            <a:endParaRPr lang="en-US" dirty="0" smtClean="0"/>
          </a:p>
          <a:p>
            <a:r>
              <a:rPr lang="en-US" dirty="0" smtClean="0">
                <a:hlinkClick r:id="rId6"/>
              </a:rPr>
              <a:t>www.nationalreentryresourcecenter.org</a:t>
            </a:r>
            <a:endParaRPr lang="en-US" dirty="0" smtClean="0"/>
          </a:p>
          <a:p>
            <a:pPr>
              <a:buNone/>
            </a:pPr>
            <a:endParaRPr lang="en-US" dirty="0"/>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00"/>
            <a:ext cx="7696200" cy="3038475"/>
          </a:xfrm>
        </p:spPr>
        <p:txBody>
          <a:bodyPr/>
          <a:lstStyle/>
          <a:p>
            <a:pPr algn="ctr"/>
            <a:r>
              <a:rPr lang="en-US" sz="2400" dirty="0" smtClean="0"/>
              <a:t/>
            </a:r>
            <a:br>
              <a:rPr lang="en-US" sz="2400" dirty="0" smtClean="0"/>
            </a:br>
            <a:r>
              <a:rPr lang="en-US" sz="2400" dirty="0" smtClean="0"/>
              <a:t>Thomas Murphy</a:t>
            </a:r>
            <a:br>
              <a:rPr lang="en-US" sz="2400" dirty="0" smtClean="0"/>
            </a:br>
            <a:r>
              <a:rPr lang="en-US" sz="2400" dirty="0" smtClean="0"/>
              <a:t>Grants Program Specialist/Second Chance Act Juvenile Lead</a:t>
            </a:r>
            <a:br>
              <a:rPr lang="en-US" sz="2400" dirty="0" smtClean="0"/>
            </a:br>
            <a:r>
              <a:rPr lang="en-US" sz="2400" dirty="0" smtClean="0"/>
              <a:t>202-353-8734</a:t>
            </a:r>
            <a:br>
              <a:rPr lang="en-US" sz="2400" dirty="0" smtClean="0"/>
            </a:br>
            <a:r>
              <a:rPr lang="en-US" sz="2400" dirty="0" smtClean="0">
                <a:hlinkClick r:id="rId2"/>
              </a:rPr>
              <a:t>thomas.murphy@usdoj.gov</a:t>
            </a:r>
            <a:r>
              <a:rPr lang="en-US" sz="2400" dirty="0" smtClean="0"/>
              <a:t/>
            </a:r>
            <a:br>
              <a:rPr lang="en-US" sz="2400" dirty="0" smtClean="0"/>
            </a:br>
            <a:r>
              <a:rPr lang="en-US" sz="2400" dirty="0" smtClean="0"/>
              <a:t>www.ojjdp.gov</a:t>
            </a:r>
            <a:r>
              <a:rPr lang="en-US" dirty="0" smtClean="0"/>
              <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a:xfrm>
            <a:off x="457200" y="1066800"/>
            <a:ext cx="7772400" cy="1881187"/>
          </a:xfrm>
        </p:spPr>
        <p:txBody>
          <a:bodyPr/>
          <a:lstStyle/>
          <a:p>
            <a:pPr algn="ctr"/>
            <a:r>
              <a:rPr lang="en-US" sz="3600" dirty="0" smtClean="0"/>
              <a:t>Thank You!</a:t>
            </a:r>
          </a:p>
          <a:p>
            <a:pPr algn="ctr"/>
            <a:endParaRPr lang="en-US" sz="3600" dirty="0"/>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OJJDP’s Investment in Juvenile Reentry (Aftercare)</a:t>
            </a:r>
            <a:endParaRPr lang="en-US" dirty="0"/>
          </a:p>
        </p:txBody>
      </p:sp>
      <p:sp>
        <p:nvSpPr>
          <p:cNvPr id="3" name="Content Placeholder 2"/>
          <p:cNvSpPr>
            <a:spLocks noGrp="1"/>
          </p:cNvSpPr>
          <p:nvPr>
            <p:ph idx="1"/>
          </p:nvPr>
        </p:nvSpPr>
        <p:spPr/>
        <p:txBody>
          <a:bodyPr/>
          <a:lstStyle/>
          <a:p>
            <a:r>
              <a:rPr lang="en-US" dirty="0" smtClean="0"/>
              <a:t>Intensive Aftercare Program</a:t>
            </a:r>
          </a:p>
          <a:p>
            <a:r>
              <a:rPr lang="en-US" dirty="0" smtClean="0"/>
              <a:t>Serious and Violent Offender Reentry Program</a:t>
            </a:r>
          </a:p>
          <a:p>
            <a:r>
              <a:rPr lang="en-US" dirty="0" smtClean="0"/>
              <a:t>Juvenile Reentry and Family Strengthening</a:t>
            </a:r>
          </a:p>
          <a:p>
            <a:r>
              <a:rPr lang="en-US" dirty="0" smtClean="0"/>
              <a:t>Tribal Detention Green Reentry Initiative</a:t>
            </a:r>
          </a:p>
          <a:p>
            <a:r>
              <a:rPr lang="en-US" dirty="0" smtClean="0"/>
              <a:t>Second Chance Act</a:t>
            </a:r>
          </a:p>
          <a:p>
            <a:r>
              <a:rPr lang="en-US" dirty="0" smtClean="0"/>
              <a:t>Multiple inter-agency projects with Department of Labor</a:t>
            </a:r>
          </a:p>
          <a:p>
            <a:pPr lvl="1">
              <a:buFont typeface="Wingdings" pitchFamily="2" charset="2"/>
              <a:buChar char="Ø"/>
            </a:pPr>
            <a:r>
              <a:rPr lang="en-US" sz="2000" dirty="0" smtClean="0"/>
              <a:t>Youth Demonstration Initiative</a:t>
            </a:r>
          </a:p>
          <a:p>
            <a:pPr lvl="1">
              <a:buFont typeface="Wingdings" pitchFamily="2" charset="2"/>
              <a:buChar char="Ø"/>
            </a:pPr>
            <a:r>
              <a:rPr lang="en-US" sz="2000" dirty="0" smtClean="0"/>
              <a:t>Civic Justice Corps</a:t>
            </a:r>
            <a:endParaRPr lang="en-US" sz="2000"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Strategies for Improving Youth Reentry – Intensive Aftercare Program</a:t>
            </a:r>
            <a:endParaRPr lang="en-US" sz="3600" dirty="0"/>
          </a:p>
        </p:txBody>
      </p:sp>
      <p:sp>
        <p:nvSpPr>
          <p:cNvPr id="3" name="Content Placeholder 2"/>
          <p:cNvSpPr>
            <a:spLocks noGrp="1"/>
          </p:cNvSpPr>
          <p:nvPr>
            <p:ph idx="1"/>
          </p:nvPr>
        </p:nvSpPr>
        <p:spPr/>
        <p:txBody>
          <a:bodyPr>
            <a:normAutofit/>
          </a:bodyPr>
          <a:lstStyle/>
          <a:p>
            <a:r>
              <a:rPr lang="en-US" sz="2800" dirty="0" smtClean="0"/>
              <a:t>Evidence-based, research-driven treatment modalities</a:t>
            </a:r>
          </a:p>
          <a:p>
            <a:r>
              <a:rPr lang="en-US" sz="2800" dirty="0" smtClean="0"/>
              <a:t>Structural characteristics and features for reentry delivery of services (Reentry Continuum)</a:t>
            </a:r>
          </a:p>
          <a:p>
            <a:r>
              <a:rPr lang="en-US" sz="2800" dirty="0" smtClean="0"/>
              <a:t>Personnel/leadership/training issues</a:t>
            </a:r>
          </a:p>
          <a:p>
            <a:r>
              <a:rPr lang="en-US" sz="2800" dirty="0" smtClean="0"/>
              <a:t>Case management framework (elements for informed decision making, continuity and consistency)</a:t>
            </a:r>
          </a:p>
          <a:p>
            <a:r>
              <a:rPr lang="en-US" sz="2800" dirty="0" smtClean="0"/>
              <a:t>Requirement for multi-agency/systems collaboration</a:t>
            </a:r>
            <a:endParaRPr lang="en-US" sz="2800" dirty="0"/>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Intensive Aftercare Program (IAP)</a:t>
            </a:r>
            <a:endParaRPr lang="en-US" sz="3600" dirty="0"/>
          </a:p>
        </p:txBody>
      </p:sp>
      <p:sp>
        <p:nvSpPr>
          <p:cNvPr id="3" name="Content Placeholder 2"/>
          <p:cNvSpPr>
            <a:spLocks noGrp="1"/>
          </p:cNvSpPr>
          <p:nvPr>
            <p:ph idx="1"/>
          </p:nvPr>
        </p:nvSpPr>
        <p:spPr/>
        <p:txBody>
          <a:bodyPr>
            <a:normAutofit/>
          </a:bodyPr>
          <a:lstStyle/>
          <a:p>
            <a:r>
              <a:rPr lang="en-US" dirty="0" smtClean="0"/>
              <a:t>Placement Phase – facility placement (confinement and pre-release planning)</a:t>
            </a:r>
          </a:p>
          <a:p>
            <a:r>
              <a:rPr lang="en-US" dirty="0" smtClean="0"/>
              <a:t>Transitional Phase – transitional placement &amp; transition to community aftercare (point of reentry)</a:t>
            </a:r>
          </a:p>
          <a:p>
            <a:r>
              <a:rPr lang="en-US" dirty="0" smtClean="0"/>
              <a:t>Family &amp; Community-Based Phase – community aftercare &amp; off community aftercare (normalization) (balance of supervision, treatment &amp; services)</a:t>
            </a:r>
            <a:endParaRPr lang="en-US" dirty="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Program Design Features</a:t>
            </a:r>
            <a:endParaRPr lang="en-US" sz="4000" dirty="0"/>
          </a:p>
        </p:txBody>
      </p:sp>
      <p:graphicFrame>
        <p:nvGraphicFramePr>
          <p:cNvPr id="4" name="Table Placeholder 3"/>
          <p:cNvGraphicFramePr>
            <a:graphicFrameLocks noGrp="1"/>
          </p:cNvGraphicFramePr>
          <p:nvPr>
            <p:ph type="tbl" idx="1"/>
          </p:nvPr>
        </p:nvGraphicFramePr>
        <p:xfrm>
          <a:off x="304800" y="1828800"/>
          <a:ext cx="8229600" cy="4211320"/>
        </p:xfrm>
        <a:graphic>
          <a:graphicData uri="http://schemas.openxmlformats.org/drawingml/2006/table">
            <a:tbl>
              <a:tblPr firstRow="1" bandRow="1">
                <a:tableStyleId>{5C22544A-7EE6-4342-B048-85BDC9FD1C3A}</a:tableStyleId>
              </a:tblPr>
              <a:tblGrid>
                <a:gridCol w="2743200"/>
                <a:gridCol w="2743200"/>
                <a:gridCol w="2743200"/>
              </a:tblGrid>
              <a:tr h="137160">
                <a:tc>
                  <a:txBody>
                    <a:bodyPr/>
                    <a:lstStyle/>
                    <a:p>
                      <a:r>
                        <a:rPr lang="en-US" sz="1400" dirty="0" smtClean="0"/>
                        <a:t>Placement</a:t>
                      </a:r>
                      <a:endParaRPr lang="en-US" sz="1400" dirty="0"/>
                    </a:p>
                  </a:txBody>
                  <a:tcPr/>
                </a:tc>
                <a:tc>
                  <a:txBody>
                    <a:bodyPr/>
                    <a:lstStyle/>
                    <a:p>
                      <a:r>
                        <a:rPr lang="en-US" sz="1400" dirty="0" smtClean="0"/>
                        <a:t>Transition</a:t>
                      </a:r>
                      <a:endParaRPr lang="en-US" sz="1400" dirty="0"/>
                    </a:p>
                  </a:txBody>
                  <a:tcPr/>
                </a:tc>
                <a:tc>
                  <a:txBody>
                    <a:bodyPr/>
                    <a:lstStyle/>
                    <a:p>
                      <a:r>
                        <a:rPr lang="en-US" sz="1400" dirty="0" smtClean="0"/>
                        <a:t>Community Follow-up</a:t>
                      </a:r>
                      <a:endParaRPr lang="en-US" sz="1400" dirty="0"/>
                    </a:p>
                  </a:txBody>
                  <a:tcPr/>
                </a:tc>
              </a:tr>
              <a:tr h="370840">
                <a:tc>
                  <a:txBody>
                    <a:bodyPr/>
                    <a:lstStyle/>
                    <a:p>
                      <a:r>
                        <a:rPr lang="en-US" sz="1400" dirty="0" smtClean="0"/>
                        <a:t>1. Pre-release planning</a:t>
                      </a:r>
                      <a:endParaRPr lang="en-US" sz="1400" dirty="0"/>
                    </a:p>
                  </a:txBody>
                  <a:tcPr/>
                </a:tc>
                <a:tc>
                  <a:txBody>
                    <a:bodyPr/>
                    <a:lstStyle/>
                    <a:p>
                      <a:r>
                        <a:rPr lang="en-US" sz="1400" dirty="0" smtClean="0"/>
                        <a:t>1. Testing &amp; probing</a:t>
                      </a:r>
                      <a:r>
                        <a:rPr lang="en-US" sz="1400" baseline="0" dirty="0" smtClean="0"/>
                        <a:t> of reentry prior to placement in community</a:t>
                      </a:r>
                      <a:endParaRPr lang="en-US" sz="1400" dirty="0"/>
                    </a:p>
                  </a:txBody>
                  <a:tcPr/>
                </a:tc>
                <a:tc>
                  <a:txBody>
                    <a:bodyPr/>
                    <a:lstStyle/>
                    <a:p>
                      <a:r>
                        <a:rPr lang="en-US" sz="1400" dirty="0" smtClean="0"/>
                        <a:t>1. Engagement of family &amp;</a:t>
                      </a:r>
                      <a:r>
                        <a:rPr lang="en-US" sz="1400" baseline="0" dirty="0" smtClean="0"/>
                        <a:t> pro-social network</a:t>
                      </a:r>
                      <a:endParaRPr lang="en-US" sz="1400" dirty="0"/>
                    </a:p>
                  </a:txBody>
                  <a:tcPr/>
                </a:tc>
              </a:tr>
              <a:tr h="370840">
                <a:tc>
                  <a:txBody>
                    <a:bodyPr/>
                    <a:lstStyle/>
                    <a:p>
                      <a:r>
                        <a:rPr lang="en-US" sz="1400" dirty="0" smtClean="0"/>
                        <a:t>2. Involvement of outside agencies &amp; individuals in institutions</a:t>
                      </a:r>
                      <a:endParaRPr lang="en-US" sz="1400" dirty="0"/>
                    </a:p>
                  </a:txBody>
                  <a:tcPr/>
                </a:tc>
                <a:tc>
                  <a:txBody>
                    <a:bodyPr/>
                    <a:lstStyle/>
                    <a:p>
                      <a:r>
                        <a:rPr lang="en-US" sz="1400" dirty="0" smtClean="0"/>
                        <a:t>2. Structured step-down process using residential placement</a:t>
                      </a:r>
                      <a:r>
                        <a:rPr lang="en-US" sz="1400" baseline="0" dirty="0" smtClean="0"/>
                        <a:t> or intensive day care treatment</a:t>
                      </a:r>
                      <a:endParaRPr lang="en-US" sz="1400" dirty="0"/>
                    </a:p>
                  </a:txBody>
                  <a:tcPr/>
                </a:tc>
                <a:tc>
                  <a:txBody>
                    <a:bodyPr/>
                    <a:lstStyle/>
                    <a:p>
                      <a:r>
                        <a:rPr lang="en-US" sz="1400" dirty="0" smtClean="0"/>
                        <a:t>2. Provision of multi-modal</a:t>
                      </a:r>
                      <a:r>
                        <a:rPr lang="en-US" sz="1400" baseline="0" dirty="0" smtClean="0"/>
                        <a:t> treatment services</a:t>
                      </a:r>
                      <a:endParaRPr lang="en-US" sz="1400" dirty="0"/>
                    </a:p>
                  </a:txBody>
                  <a:tcPr/>
                </a:tc>
              </a:tr>
              <a:tr h="370840">
                <a:tc>
                  <a:txBody>
                    <a:bodyPr/>
                    <a:lstStyle/>
                    <a:p>
                      <a:r>
                        <a:rPr lang="en-US" sz="1400" dirty="0" smtClean="0"/>
                        <a:t>3. Targeted community activities during confinement</a:t>
                      </a:r>
                      <a:endParaRPr lang="en-US" sz="1400" dirty="0"/>
                    </a:p>
                  </a:txBody>
                  <a:tcPr/>
                </a:tc>
                <a:tc>
                  <a:txBody>
                    <a:bodyPr/>
                    <a:lstStyle/>
                    <a:p>
                      <a:endParaRPr lang="en-US" sz="1400" dirty="0"/>
                    </a:p>
                  </a:txBody>
                  <a:tcPr/>
                </a:tc>
                <a:tc>
                  <a:txBody>
                    <a:bodyPr/>
                    <a:lstStyle/>
                    <a:p>
                      <a:r>
                        <a:rPr lang="en-US" sz="1400" dirty="0" smtClean="0"/>
                        <a:t>3. Discrete</a:t>
                      </a:r>
                      <a:r>
                        <a:rPr lang="en-US" sz="1400" baseline="0" dirty="0" smtClean="0"/>
                        <a:t> case management services</a:t>
                      </a:r>
                    </a:p>
                    <a:p>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r>
                        <a:rPr lang="en-US" sz="1400" dirty="0" smtClean="0"/>
                        <a:t>4. Use of graduated sanctions &amp; incentives</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r>
                        <a:rPr lang="en-US" sz="1400" dirty="0" smtClean="0"/>
                        <a:t>5. Provision of surveillance and supervision</a:t>
                      </a:r>
                      <a:r>
                        <a:rPr lang="en-US" sz="1400" baseline="0" dirty="0" smtClean="0"/>
                        <a:t> beyond ordinary work hours</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r>
                        <a:rPr lang="en-US" sz="1400" dirty="0" smtClean="0"/>
                        <a:t>6. Reduced caseload size</a:t>
                      </a:r>
                      <a:r>
                        <a:rPr lang="en-US" sz="1400" baseline="0" dirty="0" smtClean="0"/>
                        <a:t> &amp; increased frequency contact</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r>
                        <a:rPr lang="en-US" sz="1400" dirty="0" smtClean="0"/>
                        <a:t>7. Multi-stage</a:t>
                      </a:r>
                      <a:r>
                        <a:rPr lang="en-US" sz="1400" baseline="0" dirty="0" smtClean="0"/>
                        <a:t> decompression process</a:t>
                      </a:r>
                      <a:endParaRPr lang="en-US" sz="1400" dirty="0"/>
                    </a:p>
                  </a:txBody>
                  <a:tcPr/>
                </a:tc>
              </a:tr>
            </a:tbl>
          </a:graphicData>
        </a:graphic>
      </p:graphicFrame>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dirty="0" smtClean="0">
                <a:ea typeface="ＭＳ Ｐゴシック"/>
                <a:cs typeface="ＭＳ Ｐゴシック"/>
              </a:rPr>
              <a:t>The Decompression Process</a:t>
            </a:r>
            <a:br>
              <a:rPr lang="en-US" dirty="0" smtClean="0">
                <a:ea typeface="ＭＳ Ｐゴシック"/>
                <a:cs typeface="ＭＳ Ｐゴシック"/>
              </a:rPr>
            </a:br>
            <a:r>
              <a:rPr lang="en-US" dirty="0" smtClean="0">
                <a:ea typeface="ＭＳ Ｐゴシック"/>
                <a:cs typeface="ＭＳ Ｐゴシック"/>
              </a:rPr>
              <a:t>in Reentry</a:t>
            </a:r>
          </a:p>
        </p:txBody>
      </p:sp>
      <p:grpSp>
        <p:nvGrpSpPr>
          <p:cNvPr id="2" name="Group 77" descr="This slide is titled “The Decompression Process in Reentry.”  The slide provides a flow chart describing the reentry process, which starts with a structured transition phase, continues through the point of community reentry, continues through a phase of decreasing emphasis on formal mechanisms of social control by juvenile justice and increasing emphasis on informal mechanisms of social control by the community, continues to the point in time of the termination of formal aftercare status and ends with community involvement.  It is noted that when community is referenced, it includes a network of community supports and most importantly, family."/>
          <p:cNvGrpSpPr>
            <a:grpSpLocks/>
          </p:cNvGrpSpPr>
          <p:nvPr/>
        </p:nvGrpSpPr>
        <p:grpSpPr bwMode="auto">
          <a:xfrm>
            <a:off x="354013" y="1981200"/>
            <a:ext cx="8566150" cy="4248150"/>
            <a:chOff x="223" y="1248"/>
            <a:chExt cx="5396" cy="2676"/>
          </a:xfrm>
        </p:grpSpPr>
        <p:sp>
          <p:nvSpPr>
            <p:cNvPr id="32773" name="Rectangle 59" descr="Wide downward diagonal"/>
            <p:cNvSpPr>
              <a:spLocks noChangeArrowheads="1"/>
            </p:cNvSpPr>
            <p:nvPr/>
          </p:nvSpPr>
          <p:spPr bwMode="auto">
            <a:xfrm>
              <a:off x="454" y="1761"/>
              <a:ext cx="587" cy="1601"/>
            </a:xfrm>
            <a:prstGeom prst="rect">
              <a:avLst/>
            </a:prstGeom>
            <a:pattFill prst="wdDnDiag">
              <a:fgClr>
                <a:srgbClr val="C0C0C0"/>
              </a:fgClr>
              <a:bgClr>
                <a:srgbClr val="FFFFFF"/>
              </a:bgClr>
            </a:pattFill>
            <a:ln w="9525">
              <a:miter lim="800000"/>
              <a:headEnd/>
              <a:tailEnd/>
            </a:ln>
            <a:scene3d>
              <a:camera prst="legacyObliqueTopRight"/>
              <a:lightRig rig="legacyFlat3" dir="b"/>
            </a:scene3d>
            <a:sp3d extrusionH="430200" prstMaterial="legacyMatte">
              <a:bevelT w="13500" h="13500" prst="angle"/>
              <a:bevelB w="13500" h="13500" prst="angle"/>
              <a:extrusionClr>
                <a:srgbClr val="C0C0C0"/>
              </a:extrusionClr>
            </a:sp3d>
          </p:spPr>
          <p:txBody>
            <a:bodyPr wrap="none" anchor="ctr">
              <a:flatTx/>
            </a:bodyPr>
            <a:lstStyle/>
            <a:p>
              <a:endParaRPr lang="en-US" dirty="0"/>
            </a:p>
          </p:txBody>
        </p:sp>
        <p:sp>
          <p:nvSpPr>
            <p:cNvPr id="32774" name="AutoShape 60"/>
            <p:cNvSpPr>
              <a:spLocks noChangeArrowheads="1"/>
            </p:cNvSpPr>
            <p:nvPr/>
          </p:nvSpPr>
          <p:spPr bwMode="auto">
            <a:xfrm rot="5365924">
              <a:off x="1789" y="1013"/>
              <a:ext cx="1589" cy="3085"/>
            </a:xfrm>
            <a:prstGeom prst="triangle">
              <a:avLst>
                <a:gd name="adj" fmla="val 45347"/>
              </a:avLst>
            </a:prstGeom>
            <a:solidFill>
              <a:srgbClr val="C0C0C0"/>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C0C0C0"/>
              </a:extrusionClr>
            </a:sp3d>
          </p:spPr>
          <p:txBody>
            <a:bodyPr wrap="none" anchor="ctr">
              <a:flatTx/>
            </a:bodyPr>
            <a:lstStyle/>
            <a:p>
              <a:endParaRPr lang="en-US" dirty="0"/>
            </a:p>
          </p:txBody>
        </p:sp>
        <p:sp>
          <p:nvSpPr>
            <p:cNvPr id="32775" name="AutoShape 61"/>
            <p:cNvSpPr>
              <a:spLocks noChangeArrowheads="1"/>
            </p:cNvSpPr>
            <p:nvPr/>
          </p:nvSpPr>
          <p:spPr bwMode="auto">
            <a:xfrm rot="16233018" flipH="1">
              <a:off x="2964" y="1013"/>
              <a:ext cx="1589" cy="3085"/>
            </a:xfrm>
            <a:prstGeom prst="triangle">
              <a:avLst>
                <a:gd name="adj" fmla="val 45347"/>
              </a:avLst>
            </a:prstGeom>
            <a:solidFill>
              <a:srgbClr val="0099FF">
                <a:alpha val="50195"/>
              </a:srgbClr>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0099FF"/>
              </a:extrusionClr>
            </a:sp3d>
          </p:spPr>
          <p:txBody>
            <a:bodyPr wrap="none" anchor="ctr">
              <a:flatTx/>
            </a:bodyPr>
            <a:lstStyle/>
            <a:p>
              <a:endParaRPr lang="en-US" dirty="0"/>
            </a:p>
          </p:txBody>
        </p:sp>
        <p:sp>
          <p:nvSpPr>
            <p:cNvPr id="32776" name="Line 62"/>
            <p:cNvSpPr>
              <a:spLocks noChangeShapeType="1"/>
            </p:cNvSpPr>
            <p:nvPr/>
          </p:nvSpPr>
          <p:spPr bwMode="auto">
            <a:xfrm>
              <a:off x="552" y="1761"/>
              <a:ext cx="0" cy="1601"/>
            </a:xfrm>
            <a:prstGeom prst="line">
              <a:avLst/>
            </a:prstGeom>
            <a:noFill/>
            <a:ln w="9525">
              <a:solidFill>
                <a:schemeClr val="tx1"/>
              </a:solidFill>
              <a:round/>
              <a:headEnd/>
              <a:tailEnd/>
            </a:ln>
          </p:spPr>
          <p:txBody>
            <a:bodyPr/>
            <a:lstStyle/>
            <a:p>
              <a:endParaRPr lang="en-US" dirty="0"/>
            </a:p>
          </p:txBody>
        </p:sp>
        <p:sp>
          <p:nvSpPr>
            <p:cNvPr id="32777" name="Line 63"/>
            <p:cNvSpPr>
              <a:spLocks noChangeShapeType="1"/>
            </p:cNvSpPr>
            <p:nvPr/>
          </p:nvSpPr>
          <p:spPr bwMode="auto">
            <a:xfrm>
              <a:off x="650" y="1761"/>
              <a:ext cx="0" cy="1601"/>
            </a:xfrm>
            <a:prstGeom prst="line">
              <a:avLst/>
            </a:prstGeom>
            <a:noFill/>
            <a:ln w="9525">
              <a:solidFill>
                <a:schemeClr val="tx1"/>
              </a:solidFill>
              <a:round/>
              <a:headEnd/>
              <a:tailEnd/>
            </a:ln>
          </p:spPr>
          <p:txBody>
            <a:bodyPr/>
            <a:lstStyle/>
            <a:p>
              <a:endParaRPr lang="en-US" dirty="0"/>
            </a:p>
          </p:txBody>
        </p:sp>
        <p:sp>
          <p:nvSpPr>
            <p:cNvPr id="32778" name="Line 64"/>
            <p:cNvSpPr>
              <a:spLocks noChangeShapeType="1"/>
            </p:cNvSpPr>
            <p:nvPr/>
          </p:nvSpPr>
          <p:spPr bwMode="auto">
            <a:xfrm>
              <a:off x="845" y="1761"/>
              <a:ext cx="0" cy="1601"/>
            </a:xfrm>
            <a:prstGeom prst="line">
              <a:avLst/>
            </a:prstGeom>
            <a:noFill/>
            <a:ln w="9525">
              <a:solidFill>
                <a:schemeClr val="tx1"/>
              </a:solidFill>
              <a:round/>
              <a:headEnd/>
              <a:tailEnd/>
            </a:ln>
          </p:spPr>
          <p:txBody>
            <a:bodyPr/>
            <a:lstStyle/>
            <a:p>
              <a:endParaRPr lang="en-US" dirty="0"/>
            </a:p>
          </p:txBody>
        </p:sp>
        <p:sp>
          <p:nvSpPr>
            <p:cNvPr id="32779" name="Line 65"/>
            <p:cNvSpPr>
              <a:spLocks noChangeShapeType="1"/>
            </p:cNvSpPr>
            <p:nvPr/>
          </p:nvSpPr>
          <p:spPr bwMode="auto">
            <a:xfrm>
              <a:off x="943" y="1761"/>
              <a:ext cx="0" cy="1601"/>
            </a:xfrm>
            <a:prstGeom prst="line">
              <a:avLst/>
            </a:prstGeom>
            <a:noFill/>
            <a:ln w="9525">
              <a:solidFill>
                <a:schemeClr val="tx1"/>
              </a:solidFill>
              <a:round/>
              <a:headEnd/>
              <a:tailEnd/>
            </a:ln>
          </p:spPr>
          <p:txBody>
            <a:bodyPr/>
            <a:lstStyle/>
            <a:p>
              <a:endParaRPr lang="en-US" dirty="0"/>
            </a:p>
          </p:txBody>
        </p:sp>
        <p:sp>
          <p:nvSpPr>
            <p:cNvPr id="32780" name="Line 66"/>
            <p:cNvSpPr>
              <a:spLocks noChangeShapeType="1"/>
            </p:cNvSpPr>
            <p:nvPr/>
          </p:nvSpPr>
          <p:spPr bwMode="auto">
            <a:xfrm>
              <a:off x="748" y="1761"/>
              <a:ext cx="0" cy="1601"/>
            </a:xfrm>
            <a:prstGeom prst="line">
              <a:avLst/>
            </a:prstGeom>
            <a:noFill/>
            <a:ln w="9525">
              <a:solidFill>
                <a:schemeClr val="tx1"/>
              </a:solidFill>
              <a:round/>
              <a:headEnd/>
              <a:tailEnd/>
            </a:ln>
          </p:spPr>
          <p:txBody>
            <a:bodyPr/>
            <a:lstStyle/>
            <a:p>
              <a:endParaRPr lang="en-US" dirty="0"/>
            </a:p>
          </p:txBody>
        </p:sp>
        <p:sp>
          <p:nvSpPr>
            <p:cNvPr id="32781" name="Text Box 67"/>
            <p:cNvSpPr txBox="1">
              <a:spLocks noChangeArrowheads="1"/>
            </p:cNvSpPr>
            <p:nvPr/>
          </p:nvSpPr>
          <p:spPr bwMode="auto">
            <a:xfrm>
              <a:off x="384" y="1248"/>
              <a:ext cx="832" cy="433"/>
            </a:xfrm>
            <a:prstGeom prst="rect">
              <a:avLst/>
            </a:prstGeom>
            <a:noFill/>
            <a:ln w="9525">
              <a:noFill/>
              <a:miter lim="800000"/>
              <a:headEnd/>
              <a:tailEnd/>
            </a:ln>
          </p:spPr>
          <p:txBody>
            <a:bodyPr>
              <a:spAutoFit/>
            </a:bodyPr>
            <a:lstStyle/>
            <a:p>
              <a:pPr algn="ctr">
                <a:spcBef>
                  <a:spcPct val="50000"/>
                </a:spcBef>
              </a:pPr>
              <a:r>
                <a:rPr lang="en-US" sz="1300" b="1" dirty="0">
                  <a:solidFill>
                    <a:srgbClr val="CC3300"/>
                  </a:solidFill>
                  <a:latin typeface="Verdana" pitchFamily="34" charset="0"/>
                </a:rPr>
                <a:t>Structured Transition Phase</a:t>
              </a:r>
            </a:p>
          </p:txBody>
        </p:sp>
        <p:sp>
          <p:nvSpPr>
            <p:cNvPr id="32782" name="Text Box 68"/>
            <p:cNvSpPr txBox="1">
              <a:spLocks noChangeArrowheads="1"/>
            </p:cNvSpPr>
            <p:nvPr/>
          </p:nvSpPr>
          <p:spPr bwMode="auto">
            <a:xfrm>
              <a:off x="223" y="3464"/>
              <a:ext cx="929" cy="460"/>
            </a:xfrm>
            <a:prstGeom prst="rect">
              <a:avLst/>
            </a:prstGeom>
            <a:noFill/>
            <a:ln w="9525">
              <a:noFill/>
              <a:miter lim="800000"/>
              <a:headEnd/>
              <a:tailEnd/>
            </a:ln>
          </p:spPr>
          <p:txBody>
            <a:bodyPr>
              <a:spAutoFit/>
            </a:bodyPr>
            <a:lstStyle/>
            <a:p>
              <a:pPr algn="ctr">
                <a:spcBef>
                  <a:spcPct val="50000"/>
                </a:spcBef>
              </a:pPr>
              <a:r>
                <a:rPr lang="en-US" sz="1400" b="1" dirty="0">
                  <a:solidFill>
                    <a:srgbClr val="CC3300"/>
                  </a:solidFill>
                  <a:latin typeface="Verdana" pitchFamily="34" charset="0"/>
                </a:rPr>
                <a:t>Point of Community Reentry</a:t>
              </a:r>
            </a:p>
          </p:txBody>
        </p:sp>
        <p:sp>
          <p:nvSpPr>
            <p:cNvPr id="32783" name="Line 69"/>
            <p:cNvSpPr>
              <a:spLocks noChangeShapeType="1"/>
            </p:cNvSpPr>
            <p:nvPr/>
          </p:nvSpPr>
          <p:spPr bwMode="auto">
            <a:xfrm flipV="1">
              <a:off x="468" y="3362"/>
              <a:ext cx="147" cy="103"/>
            </a:xfrm>
            <a:prstGeom prst="line">
              <a:avLst/>
            </a:prstGeom>
            <a:noFill/>
            <a:ln w="12700">
              <a:solidFill>
                <a:schemeClr val="tx1"/>
              </a:solidFill>
              <a:round/>
              <a:headEnd/>
              <a:tailEnd type="triangle" w="med" len="med"/>
            </a:ln>
          </p:spPr>
          <p:txBody>
            <a:bodyPr/>
            <a:lstStyle/>
            <a:p>
              <a:endParaRPr lang="en-US" dirty="0"/>
            </a:p>
          </p:txBody>
        </p:sp>
        <p:sp>
          <p:nvSpPr>
            <p:cNvPr id="32784" name="Line 70"/>
            <p:cNvSpPr>
              <a:spLocks noChangeShapeType="1"/>
            </p:cNvSpPr>
            <p:nvPr/>
          </p:nvSpPr>
          <p:spPr bwMode="auto">
            <a:xfrm flipV="1">
              <a:off x="1035" y="2640"/>
              <a:ext cx="2748" cy="852"/>
            </a:xfrm>
            <a:prstGeom prst="line">
              <a:avLst/>
            </a:prstGeom>
            <a:noFill/>
            <a:ln w="9525">
              <a:solidFill>
                <a:schemeClr val="tx1"/>
              </a:solidFill>
              <a:round/>
              <a:headEnd/>
              <a:tailEnd type="triangle" w="med" len="med"/>
            </a:ln>
          </p:spPr>
          <p:txBody>
            <a:bodyPr/>
            <a:lstStyle/>
            <a:p>
              <a:endParaRPr lang="en-US" dirty="0"/>
            </a:p>
          </p:txBody>
        </p:sp>
        <p:sp>
          <p:nvSpPr>
            <p:cNvPr id="32785" name="Text Box 71"/>
            <p:cNvSpPr txBox="1">
              <a:spLocks noChangeArrowheads="1"/>
            </p:cNvSpPr>
            <p:nvPr/>
          </p:nvSpPr>
          <p:spPr bwMode="auto">
            <a:xfrm rot="-1035699">
              <a:off x="984" y="3114"/>
              <a:ext cx="2739" cy="308"/>
            </a:xfrm>
            <a:prstGeom prst="rect">
              <a:avLst/>
            </a:prstGeom>
            <a:noFill/>
            <a:ln w="9525">
              <a:noFill/>
              <a:miter lim="800000"/>
              <a:headEnd/>
              <a:tailEnd/>
            </a:ln>
          </p:spPr>
          <p:txBody>
            <a:bodyPr>
              <a:spAutoFit/>
            </a:bodyPr>
            <a:lstStyle/>
            <a:p>
              <a:pPr algn="ctr"/>
              <a:r>
                <a:rPr lang="en-US" sz="1300" b="1" dirty="0">
                  <a:latin typeface="Verdana" pitchFamily="34" charset="0"/>
                </a:rPr>
                <a:t>Decreasing Emphasis on Formal Mechanisms</a:t>
              </a:r>
            </a:p>
            <a:p>
              <a:pPr algn="ctr"/>
              <a:r>
                <a:rPr lang="en-US" sz="1300" b="1" dirty="0">
                  <a:latin typeface="Verdana" pitchFamily="34" charset="0"/>
                </a:rPr>
                <a:t> of Social Control by Juvenile Justice</a:t>
              </a:r>
            </a:p>
          </p:txBody>
        </p:sp>
        <p:sp>
          <p:nvSpPr>
            <p:cNvPr id="32786" name="Text Box 72"/>
            <p:cNvSpPr txBox="1">
              <a:spLocks noChangeArrowheads="1"/>
            </p:cNvSpPr>
            <p:nvPr/>
          </p:nvSpPr>
          <p:spPr bwMode="auto">
            <a:xfrm rot="-732627">
              <a:off x="2640" y="1516"/>
              <a:ext cx="2979" cy="308"/>
            </a:xfrm>
            <a:prstGeom prst="rect">
              <a:avLst/>
            </a:prstGeom>
            <a:noFill/>
            <a:ln w="9525">
              <a:noFill/>
              <a:miter lim="800000"/>
              <a:headEnd/>
              <a:tailEnd/>
            </a:ln>
          </p:spPr>
          <p:txBody>
            <a:bodyPr>
              <a:spAutoFit/>
            </a:bodyPr>
            <a:lstStyle/>
            <a:p>
              <a:pPr algn="ctr">
                <a:spcBef>
                  <a:spcPct val="50000"/>
                </a:spcBef>
              </a:pPr>
              <a:r>
                <a:rPr lang="en-US" sz="1300" b="1" dirty="0">
                  <a:latin typeface="Verdana" pitchFamily="34" charset="0"/>
                </a:rPr>
                <a:t>Increasing Emphasis on Informal Mechanisms</a:t>
              </a:r>
            </a:p>
            <a:p>
              <a:pPr algn="ctr"/>
              <a:r>
                <a:rPr lang="en-US" sz="1300" b="1" dirty="0">
                  <a:latin typeface="Verdana" pitchFamily="34" charset="0"/>
                </a:rPr>
                <a:t>of Social Control by the Community</a:t>
              </a:r>
            </a:p>
          </p:txBody>
        </p:sp>
        <p:sp>
          <p:nvSpPr>
            <p:cNvPr id="32787" name="Line 73"/>
            <p:cNvSpPr>
              <a:spLocks noChangeShapeType="1"/>
            </p:cNvSpPr>
            <p:nvPr/>
          </p:nvSpPr>
          <p:spPr bwMode="auto">
            <a:xfrm flipV="1">
              <a:off x="2455" y="1584"/>
              <a:ext cx="2840" cy="647"/>
            </a:xfrm>
            <a:prstGeom prst="line">
              <a:avLst/>
            </a:prstGeom>
            <a:noFill/>
            <a:ln w="9525">
              <a:solidFill>
                <a:schemeClr val="tx1"/>
              </a:solidFill>
              <a:round/>
              <a:headEnd/>
              <a:tailEnd type="triangle" w="med" len="med"/>
            </a:ln>
          </p:spPr>
          <p:txBody>
            <a:bodyPr/>
            <a:lstStyle/>
            <a:p>
              <a:endParaRPr lang="en-US" dirty="0"/>
            </a:p>
          </p:txBody>
        </p:sp>
        <p:sp>
          <p:nvSpPr>
            <p:cNvPr id="32788" name="Line 74"/>
            <p:cNvSpPr>
              <a:spLocks noChangeShapeType="1"/>
            </p:cNvSpPr>
            <p:nvPr/>
          </p:nvSpPr>
          <p:spPr bwMode="auto">
            <a:xfrm>
              <a:off x="4126" y="2476"/>
              <a:ext cx="0" cy="852"/>
            </a:xfrm>
            <a:prstGeom prst="line">
              <a:avLst/>
            </a:prstGeom>
            <a:noFill/>
            <a:ln w="12700">
              <a:solidFill>
                <a:schemeClr val="tx1"/>
              </a:solidFill>
              <a:round/>
              <a:headEnd type="oval" w="med" len="med"/>
              <a:tailEnd type="triangle" w="med" len="med"/>
            </a:ln>
          </p:spPr>
          <p:txBody>
            <a:bodyPr/>
            <a:lstStyle/>
            <a:p>
              <a:endParaRPr lang="en-US" dirty="0"/>
            </a:p>
          </p:txBody>
        </p:sp>
        <p:sp>
          <p:nvSpPr>
            <p:cNvPr id="32789" name="Text Box 75"/>
            <p:cNvSpPr txBox="1">
              <a:spLocks noChangeArrowheads="1"/>
            </p:cNvSpPr>
            <p:nvPr/>
          </p:nvSpPr>
          <p:spPr bwMode="auto">
            <a:xfrm>
              <a:off x="3489" y="3294"/>
              <a:ext cx="1323" cy="460"/>
            </a:xfrm>
            <a:prstGeom prst="rect">
              <a:avLst/>
            </a:prstGeom>
            <a:noFill/>
            <a:ln w="9525">
              <a:noFill/>
              <a:miter lim="800000"/>
              <a:headEnd/>
              <a:tailEnd/>
            </a:ln>
          </p:spPr>
          <p:txBody>
            <a:bodyPr>
              <a:spAutoFit/>
            </a:bodyPr>
            <a:lstStyle/>
            <a:p>
              <a:pPr algn="ctr">
                <a:spcBef>
                  <a:spcPct val="50000"/>
                </a:spcBef>
              </a:pPr>
              <a:r>
                <a:rPr lang="en-US" sz="1400" b="1" dirty="0">
                  <a:solidFill>
                    <a:srgbClr val="CC3300"/>
                  </a:solidFill>
                  <a:latin typeface="Verdana" pitchFamily="34" charset="0"/>
                </a:rPr>
                <a:t>Termination of Formal Aftercare Status</a:t>
              </a:r>
            </a:p>
          </p:txBody>
        </p:sp>
        <p:sp>
          <p:nvSpPr>
            <p:cNvPr id="32790" name="Text Box 76"/>
            <p:cNvSpPr txBox="1">
              <a:spLocks noChangeArrowheads="1"/>
            </p:cNvSpPr>
            <p:nvPr/>
          </p:nvSpPr>
          <p:spPr bwMode="auto">
            <a:xfrm>
              <a:off x="4224" y="2256"/>
              <a:ext cx="1152" cy="368"/>
            </a:xfrm>
            <a:prstGeom prst="rect">
              <a:avLst/>
            </a:prstGeom>
            <a:solidFill>
              <a:srgbClr val="0099FF">
                <a:alpha val="50195"/>
              </a:srgbClr>
            </a:solidFill>
            <a:ln w="9525">
              <a:noFill/>
              <a:miter lim="800000"/>
              <a:headEnd/>
              <a:tailEnd/>
            </a:ln>
          </p:spPr>
          <p:txBody>
            <a:bodyPr>
              <a:spAutoFit/>
            </a:bodyPr>
            <a:lstStyle/>
            <a:p>
              <a:pPr algn="ctr">
                <a:spcBef>
                  <a:spcPct val="50000"/>
                </a:spcBef>
              </a:pPr>
              <a:r>
                <a:rPr lang="en-US" sz="1600" b="1" dirty="0">
                  <a:latin typeface="Verdana" pitchFamily="34" charset="0"/>
                </a:rPr>
                <a:t>Community Involvement*</a:t>
              </a:r>
            </a:p>
          </p:txBody>
        </p:sp>
      </p:grpSp>
      <p:sp>
        <p:nvSpPr>
          <p:cNvPr id="32772" name="TextBox 22"/>
          <p:cNvSpPr txBox="1">
            <a:spLocks noChangeArrowheads="1"/>
          </p:cNvSpPr>
          <p:nvPr/>
        </p:nvSpPr>
        <p:spPr bwMode="auto">
          <a:xfrm>
            <a:off x="304800" y="6248400"/>
            <a:ext cx="5638800" cy="461963"/>
          </a:xfrm>
          <a:prstGeom prst="rect">
            <a:avLst/>
          </a:prstGeom>
          <a:noFill/>
          <a:ln w="9525">
            <a:noFill/>
            <a:miter lim="800000"/>
            <a:headEnd/>
            <a:tailEnd/>
          </a:ln>
        </p:spPr>
        <p:txBody>
          <a:bodyPr>
            <a:spAutoFit/>
          </a:bodyPr>
          <a:lstStyle/>
          <a:p>
            <a:r>
              <a:rPr lang="en-US" sz="1200" dirty="0"/>
              <a:t>*When community is referenced, it includes a network of community supports and most importantly, family.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ipe(up)">
                                      <p:cBhvr>
                                        <p:cTn id="7" dur="500"/>
                                        <p:tgtEl>
                                          <p:spTgt spid="16386"/>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Risk and Protective Factors: </a:t>
            </a:r>
            <a:br>
              <a:rPr lang="en-US" sz="3600" dirty="0" smtClean="0"/>
            </a:br>
            <a:r>
              <a:rPr lang="en-US" sz="3600" dirty="0" smtClean="0"/>
              <a:t>Seven Domains</a:t>
            </a:r>
            <a:endParaRPr lang="en-US" sz="3600" dirty="0"/>
          </a:p>
        </p:txBody>
      </p:sp>
      <p:sp>
        <p:nvSpPr>
          <p:cNvPr id="3" name="Content Placeholder 2"/>
          <p:cNvSpPr>
            <a:spLocks noGrp="1"/>
          </p:cNvSpPr>
          <p:nvPr>
            <p:ph idx="1"/>
          </p:nvPr>
        </p:nvSpPr>
        <p:spPr/>
        <p:txBody>
          <a:bodyPr/>
          <a:lstStyle/>
          <a:p>
            <a:r>
              <a:rPr lang="en-US" dirty="0" smtClean="0"/>
              <a:t>Housing – family and other</a:t>
            </a:r>
          </a:p>
          <a:p>
            <a:r>
              <a:rPr lang="en-US" dirty="0" smtClean="0"/>
              <a:t>Peer groups and friends</a:t>
            </a:r>
          </a:p>
          <a:p>
            <a:r>
              <a:rPr lang="en-US" dirty="0" smtClean="0"/>
              <a:t>Mental, behavioral, and physical health</a:t>
            </a:r>
          </a:p>
          <a:p>
            <a:r>
              <a:rPr lang="en-US" dirty="0" smtClean="0"/>
              <a:t>Substance abuse</a:t>
            </a:r>
          </a:p>
          <a:p>
            <a:r>
              <a:rPr lang="en-US" dirty="0" smtClean="0"/>
              <a:t>Education</a:t>
            </a:r>
          </a:p>
          <a:p>
            <a:r>
              <a:rPr lang="en-US" dirty="0" smtClean="0"/>
              <a:t>Workforce</a:t>
            </a:r>
          </a:p>
          <a:p>
            <a:r>
              <a:rPr lang="en-US" dirty="0" smtClean="0"/>
              <a:t>Leisure time, recreation</a:t>
            </a:r>
            <a:endParaRPr 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Evidence-Based Building Blocks</a:t>
            </a:r>
            <a:endParaRPr lang="en-US" sz="3600" dirty="0"/>
          </a:p>
        </p:txBody>
      </p:sp>
      <p:sp>
        <p:nvSpPr>
          <p:cNvPr id="3" name="Content Placeholder 2"/>
          <p:cNvSpPr>
            <a:spLocks noGrp="1"/>
          </p:cNvSpPr>
          <p:nvPr>
            <p:ph idx="1"/>
          </p:nvPr>
        </p:nvSpPr>
        <p:spPr/>
        <p:txBody>
          <a:bodyPr/>
          <a:lstStyle/>
          <a:p>
            <a:r>
              <a:rPr lang="en-US" dirty="0" smtClean="0"/>
              <a:t>Continuity of Care</a:t>
            </a:r>
          </a:p>
          <a:p>
            <a:r>
              <a:rPr lang="en-US" dirty="0" smtClean="0"/>
              <a:t>Cognitive-Behavioral Approach</a:t>
            </a:r>
          </a:p>
          <a:p>
            <a:r>
              <a:rPr lang="en-US" dirty="0" smtClean="0"/>
              <a:t>Staffing, training, and quality assurance</a:t>
            </a:r>
          </a:p>
          <a:p>
            <a:r>
              <a:rPr lang="en-US" dirty="0" smtClean="0"/>
              <a:t>Overarching case management</a:t>
            </a:r>
            <a:endParaRPr lang="en-US" dirty="0"/>
          </a:p>
        </p:txBody>
      </p:sp>
    </p:spTree>
  </p:cSld>
  <p:clrMapOvr>
    <a:masterClrMapping/>
  </p:clrMapOvr>
  <p:transition spd="slow"/>
</p:sld>
</file>

<file path=ppt/theme/theme1.xml><?xml version="1.0" encoding="utf-8"?>
<a:theme xmlns:a="http://schemas.openxmlformats.org/drawingml/2006/main" name="OJJDP (TEMPLATE)">
  <a:themeElements>
    <a:clrScheme name="OJJDP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JJDP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JJDP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JJDP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JJDP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JJDP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JJDP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JJDP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JJDP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JJDP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JJDP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JJDP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JJDP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JJDP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OJJDP primary template 11 16 09</Template>
  <TotalTime>1165</TotalTime>
  <Words>1180</Words>
  <Application>Microsoft Office PowerPoint</Application>
  <PresentationFormat>On-screen Show (4:3)</PresentationFormat>
  <Paragraphs>176</Paragraphs>
  <Slides>21</Slides>
  <Notes>10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OJJDP (TEMPLATE)</vt:lpstr>
      <vt:lpstr>Understanding Juvenile Reentry as More than a Public Safety Issue   </vt:lpstr>
      <vt:lpstr>Reentry Defined</vt:lpstr>
      <vt:lpstr>OJJDP’s Investment in Juvenile Reentry (Aftercare)</vt:lpstr>
      <vt:lpstr>Strategies for Improving Youth Reentry – Intensive Aftercare Program</vt:lpstr>
      <vt:lpstr>Intensive Aftercare Program (IAP)</vt:lpstr>
      <vt:lpstr>Program Design Features</vt:lpstr>
      <vt:lpstr>The Decompression Process in Reentry</vt:lpstr>
      <vt:lpstr>Risk and Protective Factors:  Seven Domains</vt:lpstr>
      <vt:lpstr>Evidence-Based Building Blocks</vt:lpstr>
      <vt:lpstr>Continuity of Care Components – each linked together in practice</vt:lpstr>
      <vt:lpstr>Cognitive-Behavioral Approach and Skill Building</vt:lpstr>
      <vt:lpstr>Leadership and Training</vt:lpstr>
      <vt:lpstr>Five Components of Overarching Case Management – Bridging Residential and Reentry Services</vt:lpstr>
      <vt:lpstr>Five Guiding Principles</vt:lpstr>
      <vt:lpstr>Obstacles to Case Management</vt:lpstr>
      <vt:lpstr>What do we Know about Juvenile Reentry</vt:lpstr>
      <vt:lpstr>Federal Funding Opportunities for Reentry</vt:lpstr>
      <vt:lpstr>Second Chance Act</vt:lpstr>
      <vt:lpstr>Working Groups</vt:lpstr>
      <vt:lpstr>Resources</vt:lpstr>
      <vt:lpstr> Thomas Murphy Grants Program Specialist/Second Chance Act Juvenile Lead 202-353-8734 thomas.murphy@usdoj.gov www.ojjdp.gov  </vt:lpstr>
    </vt:vector>
  </TitlesOfParts>
  <Company>DOJ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Juvenile Reentry as More than a Public Issue</dc:title>
  <dc:creator>murphyt</dc:creator>
  <cp:lastModifiedBy>lgoodwyn</cp:lastModifiedBy>
  <cp:revision>45</cp:revision>
  <dcterms:created xsi:type="dcterms:W3CDTF">2011-10-26T14:08:30Z</dcterms:created>
  <dcterms:modified xsi:type="dcterms:W3CDTF">2011-12-01T19:23:44Z</dcterms:modified>
</cp:coreProperties>
</file>